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75" r:id="rId5"/>
    <p:sldId id="274" r:id="rId6"/>
    <p:sldId id="277" r:id="rId7"/>
    <p:sldId id="276" r:id="rId8"/>
    <p:sldId id="278" r:id="rId9"/>
    <p:sldId id="280" r:id="rId10"/>
    <p:sldId id="281" r:id="rId11"/>
    <p:sldId id="283" r:id="rId12"/>
    <p:sldId id="284" r:id="rId13"/>
    <p:sldId id="294" r:id="rId14"/>
    <p:sldId id="295" r:id="rId15"/>
    <p:sldId id="299" r:id="rId16"/>
    <p:sldId id="300" r:id="rId17"/>
    <p:sldId id="301" r:id="rId18"/>
    <p:sldId id="285" r:id="rId19"/>
    <p:sldId id="297" r:id="rId20"/>
    <p:sldId id="302" r:id="rId21"/>
    <p:sldId id="296" r:id="rId22"/>
    <p:sldId id="263" r:id="rId23"/>
    <p:sldId id="268" r:id="rId24"/>
    <p:sldId id="269" r:id="rId25"/>
    <p:sldId id="270" r:id="rId26"/>
    <p:sldId id="271" r:id="rId27"/>
    <p:sldId id="272" r:id="rId28"/>
    <p:sldId id="273" r:id="rId29"/>
    <p:sldId id="286" r:id="rId30"/>
    <p:sldId id="264" r:id="rId31"/>
    <p:sldId id="267" r:id="rId32"/>
    <p:sldId id="266" r:id="rId33"/>
    <p:sldId id="287" r:id="rId34"/>
    <p:sldId id="261" r:id="rId35"/>
    <p:sldId id="29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F"/>
    <a:srgbClr val="E5AC00"/>
    <a:srgbClr val="AE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3"/>
    <p:restoredTop sz="94118"/>
  </p:normalViewPr>
  <p:slideViewPr>
    <p:cSldViewPr snapToGrid="0" snapToObjects="1">
      <p:cViewPr>
        <p:scale>
          <a:sx n="82" d="100"/>
          <a:sy n="82" d="100"/>
        </p:scale>
        <p:origin x="113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1B7E9-6E58-864B-A362-7B27240CC713}" type="datetimeFigureOut">
              <a:t>2018/12/21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C670-DB27-9342-86B7-91E8B9EE59B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23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3963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84386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5884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4815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1319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85623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04141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6760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24042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FDD91-4584-5141-BD55-471B27ACB838}" type="slidenum"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21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8705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19130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64975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1641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700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8128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6763" y="2428157"/>
            <a:ext cx="11718471" cy="1149033"/>
          </a:xfrm>
          <a:solidFill>
            <a:srgbClr val="0070C0">
              <a:alpha val="62000"/>
            </a:srgbClr>
          </a:soli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lang="zh-CN" altLang="en-US" sz="6800" b="1" i="0" u="none" strike="noStrike" cap="none" spc="60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Helvetica Light"/>
              </a:defRPr>
            </a:lvl1pPr>
          </a:lstStyle>
          <a:p>
            <a:pPr marL="0" marR="0" lv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63914" y="3798426"/>
            <a:ext cx="5864170" cy="716411"/>
          </a:xfrm>
          <a:prstGeom prst="parallelogram">
            <a:avLst>
              <a:gd name="adj" fmla="val 37168"/>
            </a:avLst>
          </a:prstGeom>
          <a:solidFill>
            <a:schemeClr val="bg1"/>
          </a:solidFill>
        </p:spPr>
        <p:txBody>
          <a:bodyPr wrap="none" anchor="ctr" anchorCtr="1">
            <a:spAutoFit/>
          </a:bodyPr>
          <a:lstStyle>
            <a:lvl1pPr marL="0" indent="0" algn="ctr">
              <a:lnSpc>
                <a:spcPct val="130000"/>
              </a:lnSpc>
              <a:buNone/>
              <a:defRPr sz="2400" spc="300">
                <a:ln>
                  <a:solidFill>
                    <a:srgbClr val="0DCACC"/>
                  </a:solidFill>
                </a:ln>
                <a:noFill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9776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18160" y="975845"/>
            <a:ext cx="3407618" cy="5193792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0F0F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438" y="1995362"/>
            <a:ext cx="3407618" cy="720348"/>
          </a:xfrm>
        </p:spPr>
        <p:txBody>
          <a:bodyPr wrap="none" anchor="b">
            <a:noAutofit/>
          </a:bodyPr>
          <a:lstStyle>
            <a:lvl1pPr algn="ctr">
              <a:lnSpc>
                <a:spcPct val="120000"/>
              </a:lnSpc>
              <a:defRPr sz="40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9438" y="2731986"/>
            <a:ext cx="3407618" cy="3016594"/>
          </a:xfrm>
          <a:noFill/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6439601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589458" y="6439600"/>
            <a:ext cx="1013085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1887058" y="5950282"/>
            <a:ext cx="578517" cy="129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96" y="339477"/>
            <a:ext cx="1708544" cy="51915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2004535" y="963929"/>
            <a:ext cx="936155" cy="800330"/>
          </a:xfrm>
        </p:spPr>
        <p:txBody>
          <a:bodyPr wrap="none" anchor="ctr" anchorCtr="1">
            <a:noAutofit/>
          </a:bodyPr>
          <a:lstStyle>
            <a:lvl1pPr marL="0" indent="0" algn="ctr">
              <a:lnSpc>
                <a:spcPct val="150000"/>
              </a:lnSpc>
              <a:buNone/>
              <a:defRPr sz="32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椭圆 12"/>
          <p:cNvSpPr/>
          <p:nvPr/>
        </p:nvSpPr>
        <p:spPr>
          <a:xfrm>
            <a:off x="2427694" y="1805293"/>
            <a:ext cx="89838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4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353058" y="2103819"/>
            <a:ext cx="6474206" cy="1882965"/>
          </a:xfrm>
        </p:spPr>
        <p:txBody>
          <a:bodyPr anchor="ctr" anchorCtr="0">
            <a:noAutofit/>
          </a:bodyPr>
          <a:lstStyle>
            <a:lvl1pPr marL="514350" indent="-514350">
              <a:lnSpc>
                <a:spcPct val="200000"/>
              </a:lnSpc>
              <a:buSzPct val="120000"/>
              <a:buFont typeface="+mj-ea"/>
              <a:buAutoNum type="circleNumDbPlain"/>
              <a:defRPr sz="3200" b="1" spc="300">
                <a:solidFill>
                  <a:srgbClr val="2063A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kumimoji="1" lang="zh-CN" altLang="en-US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888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816C14E-861C-674A-9F8C-E445463B6C21}"/>
              </a:ext>
            </a:extLst>
          </p:cNvPr>
          <p:cNvSpPr/>
          <p:nvPr/>
        </p:nvSpPr>
        <p:spPr>
          <a:xfrm>
            <a:off x="0" y="5919992"/>
            <a:ext cx="12192000" cy="938008"/>
          </a:xfrm>
          <a:prstGeom prst="rect">
            <a:avLst/>
          </a:prstGeom>
          <a:gradFill flip="none" rotWithShape="1">
            <a:gsLst>
              <a:gs pos="0">
                <a:srgbClr val="2089A1"/>
              </a:gs>
              <a:gs pos="50000">
                <a:srgbClr val="4F6CA6"/>
              </a:gs>
              <a:gs pos="100000">
                <a:srgbClr val="479C96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B782A53-9D4C-FF40-AC62-EAA365380738}"/>
              </a:ext>
            </a:extLst>
          </p:cNvPr>
          <p:cNvSpPr/>
          <p:nvPr/>
        </p:nvSpPr>
        <p:spPr>
          <a:xfrm>
            <a:off x="0" y="0"/>
            <a:ext cx="12192000" cy="1096830"/>
          </a:xfrm>
          <a:prstGeom prst="rect">
            <a:avLst/>
          </a:prstGeom>
          <a:gradFill flip="none" rotWithShape="1">
            <a:gsLst>
              <a:gs pos="0">
                <a:srgbClr val="2089A1"/>
              </a:gs>
              <a:gs pos="50000">
                <a:srgbClr val="4F6CA6"/>
              </a:gs>
              <a:gs pos="100000">
                <a:srgbClr val="479C96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达内教育—JAVA教研部">
            <a:extLst>
              <a:ext uri="{FF2B5EF4-FFF2-40B4-BE49-F238E27FC236}">
                <a16:creationId xmlns="" xmlns:a16="http://schemas.microsoft.com/office/drawing/2014/main" id="{7852AC9B-76AA-0946-B67C-388B0544AECC}"/>
              </a:ext>
            </a:extLst>
          </p:cNvPr>
          <p:cNvSpPr txBox="1"/>
          <p:nvPr/>
        </p:nvSpPr>
        <p:spPr>
          <a:xfrm>
            <a:off x="4728526" y="6280374"/>
            <a:ext cx="2734949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500">
                <a:solidFill>
                  <a:srgbClr val="828282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ctr"/>
            <a:r>
              <a:rPr sz="1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达内教育</a:t>
            </a:r>
            <a:r>
              <a: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研究院</a:t>
            </a:r>
            <a:endParaRPr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919993"/>
            <a:ext cx="12192000" cy="959474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" y="-1"/>
            <a:ext cx="12192000" cy="1096830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0" y="2563830"/>
            <a:ext cx="12192000" cy="1215544"/>
            <a:chOff x="0" y="2305412"/>
            <a:chExt cx="12192000" cy="1215544"/>
          </a:xfrm>
        </p:grpSpPr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E350CF77-E349-564D-9378-2A2C28A6E510}"/>
                </a:ext>
              </a:extLst>
            </p:cNvPr>
            <p:cNvSpPr txBox="1"/>
            <p:nvPr userDrawn="1"/>
          </p:nvSpPr>
          <p:spPr>
            <a:xfrm>
              <a:off x="0" y="2305412"/>
              <a:ext cx="12192000" cy="1215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9B354F5C-206E-2146-94DF-BA34BFBC2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47432"/>
            <a:stretch/>
          </p:blipFill>
          <p:spPr>
            <a:xfrm>
              <a:off x="4728526" y="2482349"/>
              <a:ext cx="1083038" cy="91576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823" y="2729686"/>
              <a:ext cx="1708544" cy="5191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9B354F5C-206E-2146-94DF-BA34BFBC2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49357"/>
            <a:stretch/>
          </p:blipFill>
          <p:spPr>
            <a:xfrm>
              <a:off x="6095999" y="2482349"/>
              <a:ext cx="1043374" cy="915761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8F533C6-FF1D-894B-8D05-3557C47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45" y="432143"/>
            <a:ext cx="1780744" cy="5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达内教育—JAVA教研部">
            <a:extLst>
              <a:ext uri="{FF2B5EF4-FFF2-40B4-BE49-F238E27FC236}">
                <a16:creationId xmlns="" xmlns:a16="http://schemas.microsoft.com/office/drawing/2014/main" id="{7852AC9B-76AA-0946-B67C-388B0544AECC}"/>
              </a:ext>
            </a:extLst>
          </p:cNvPr>
          <p:cNvSpPr txBox="1"/>
          <p:nvPr/>
        </p:nvSpPr>
        <p:spPr>
          <a:xfrm>
            <a:off x="4728526" y="6280374"/>
            <a:ext cx="2734949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500">
                <a:solidFill>
                  <a:srgbClr val="828282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ctr"/>
            <a:r>
              <a:rPr sz="1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达内教育</a:t>
            </a:r>
            <a:r>
              <a: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研究院</a:t>
            </a:r>
            <a:endParaRPr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8F533C6-FF1D-894B-8D05-3557C471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45" y="432143"/>
            <a:ext cx="1780744" cy="566931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0" y="2563830"/>
            <a:ext cx="12192000" cy="1215544"/>
            <a:chOff x="0" y="2305412"/>
            <a:chExt cx="12192000" cy="1215544"/>
          </a:xfrm>
        </p:grpSpPr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E350CF77-E349-564D-9378-2A2C28A6E510}"/>
                </a:ext>
              </a:extLst>
            </p:cNvPr>
            <p:cNvSpPr txBox="1"/>
            <p:nvPr userDrawn="1"/>
          </p:nvSpPr>
          <p:spPr>
            <a:xfrm>
              <a:off x="0" y="2305412"/>
              <a:ext cx="12192000" cy="1215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9B354F5C-206E-2146-94DF-BA34BFBC2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biLevel thresh="75000"/>
            </a:blip>
            <a:srcRect r="47432"/>
            <a:stretch/>
          </p:blipFill>
          <p:spPr>
            <a:xfrm>
              <a:off x="4728526" y="2482349"/>
              <a:ext cx="1083038" cy="91576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823" y="2729686"/>
              <a:ext cx="1708544" cy="5191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9B354F5C-206E-2146-94DF-BA34BFBC2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biLevel thresh="75000"/>
            </a:blip>
            <a:srcRect l="49357"/>
            <a:stretch/>
          </p:blipFill>
          <p:spPr>
            <a:xfrm>
              <a:off x="6095999" y="2482349"/>
              <a:ext cx="1043374" cy="915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无阴影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0"/>
            <a:ext cx="5481376" cy="477805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72000" rIns="432000" bIns="72000" rtlCol="0" anchor="ctr">
            <a:spAutoFit/>
          </a:bodyPr>
          <a:lstStyle>
            <a:lvl1pPr>
              <a:defRPr kumimoji="1" lang="zh-CN" altLang="en-US"/>
            </a:lvl1pPr>
          </a:lstStyle>
          <a:p>
            <a:pPr lvl="0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32528" y="1056402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107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416969" y="178594"/>
            <a:ext cx="7357950" cy="171435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4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2416969" y="1946671"/>
            <a:ext cx="7357950" cy="401835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539750" marR="0" lvl="0" indent="-50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30250" marR="0" lvl="1" indent="-19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96950" marR="0" lvl="2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270000" marR="0" lvl="3" indent="-19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574800" marR="0" lvl="4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555750" marR="0" lvl="5" indent="-2032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778000" marR="0" lvl="6" indent="-2032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12950" marR="0" lvl="7" indent="-2032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235200" marR="0" lvl="8" indent="-2032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5976441" y="6509742"/>
            <a:ext cx="230400" cy="24915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‹#›</a:t>
            </a:fld>
            <a:endParaRPr lang="en-US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0864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714" y="75286"/>
            <a:ext cx="9305472" cy="684351"/>
          </a:xfrm>
        </p:spPr>
        <p:txBody>
          <a:bodyPr>
            <a:normAutofit/>
          </a:bodyPr>
          <a:lstStyle>
            <a:lvl1pPr algn="l">
              <a:defRPr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17714" y="963153"/>
            <a:ext cx="11634502" cy="5270257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charset="2"/>
              <a:buChar char="l"/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>
              <a:lnSpc>
                <a:spcPct val="150000"/>
              </a:lnSpc>
              <a:buFont typeface="Wingdings" charset="2"/>
              <a:buChar char="Ø"/>
              <a:defRPr sz="22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lnSpc>
                <a:spcPct val="150000"/>
              </a:lnSpc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lnSpc>
                <a:spcPct val="150000"/>
              </a:lnSpc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lnSpc>
                <a:spcPct val="150000"/>
              </a:lnSpc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/>
              <a:t> 单击此处编辑母版文本样式</a:t>
            </a:r>
          </a:p>
          <a:p>
            <a:pPr lvl="1"/>
            <a:r>
              <a:rPr kumimoji="1" lang="zh-CN" altLang="en-US"/>
              <a:t> 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15" name="直线连接符 14"/>
          <p:cNvCxnSpPr/>
          <p:nvPr/>
        </p:nvCxnSpPr>
        <p:spPr>
          <a:xfrm>
            <a:off x="0" y="759637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7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7815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13" name="矩形 12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0"/>
            <a:ext cx="6283419" cy="639216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kumimoji="1" lang="zh-CN" altLang="en-US"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 algn="ctr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439600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53832" y="6439601"/>
            <a:ext cx="629587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639216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583452" y="819847"/>
            <a:ext cx="10770348" cy="54762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kumimoji="1" lang="zh-CN" altLang="en-US" sz="22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单击此处编辑母版文本样式</a:t>
            </a:r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二级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三级</a:t>
            </a:r>
          </a:p>
          <a:p>
            <a:pPr lvl="3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四级</a:t>
            </a:r>
          </a:p>
          <a:p>
            <a:pPr lvl="4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五级</a:t>
            </a:r>
          </a:p>
        </p:txBody>
      </p:sp>
      <p:sp>
        <p:nvSpPr>
          <p:cNvPr id="10" name="开门见山"/>
          <p:cNvSpPr/>
          <p:nvPr/>
        </p:nvSpPr>
        <p:spPr>
          <a:xfrm>
            <a:off x="0" y="2280295"/>
            <a:ext cx="505085" cy="2297411"/>
          </a:xfrm>
          <a:prstGeom prst="rect">
            <a:avLst/>
          </a:prstGeom>
          <a:solidFill>
            <a:srgbClr val="C028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Microsoft YaHei" charset="-122"/>
                <a:ea typeface="Microsoft YaHei" charset="-122"/>
                <a:cs typeface="Microsoft YaHei" charset="-122"/>
              </a:rPr>
              <a:t>开门见山</a:t>
            </a:r>
          </a:p>
        </p:txBody>
      </p:sp>
    </p:spTree>
    <p:extLst>
      <p:ext uri="{BB962C8B-B14F-4D97-AF65-F5344CB8AC3E}">
        <p14:creationId xmlns:p14="http://schemas.microsoft.com/office/powerpoint/2010/main" val="1577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0"/>
            <a:ext cx="6283419" cy="639216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kumimoji="1" lang="zh-CN" altLang="en-US"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 algn="ctr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439600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53832" y="6439601"/>
            <a:ext cx="629587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639216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583452" y="819847"/>
            <a:ext cx="10770348" cy="54762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kumimoji="1" lang="zh-CN" altLang="en-US" sz="22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单击此处编辑母版文本样式</a:t>
            </a:r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二级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三级</a:t>
            </a:r>
          </a:p>
          <a:p>
            <a:pPr lvl="3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四级</a:t>
            </a:r>
          </a:p>
          <a:p>
            <a:pPr lvl="4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五级</a:t>
            </a:r>
          </a:p>
        </p:txBody>
      </p:sp>
      <p:sp>
        <p:nvSpPr>
          <p:cNvPr id="10" name="开门见山"/>
          <p:cNvSpPr/>
          <p:nvPr/>
        </p:nvSpPr>
        <p:spPr>
          <a:xfrm>
            <a:off x="0" y="2280295"/>
            <a:ext cx="505085" cy="2297411"/>
          </a:xfrm>
          <a:prstGeom prst="rect">
            <a:avLst/>
          </a:prstGeom>
          <a:solidFill>
            <a:srgbClr val="E4A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以理服人</a:t>
            </a:r>
            <a:endParaRPr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97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437376" cy="6392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 algn="ctr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439600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53832" y="6439601"/>
            <a:ext cx="629587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639216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583452" y="819847"/>
            <a:ext cx="10770348" cy="54762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kumimoji="1" lang="zh-CN" altLang="en-US" sz="22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kumimoji="1" lang="zh-CN" altLang="en-US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单击此处编辑母版文本样式</a:t>
            </a:r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二级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三级</a:t>
            </a:r>
          </a:p>
          <a:p>
            <a:pPr lvl="3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四级</a:t>
            </a:r>
          </a:p>
          <a:p>
            <a:pPr lvl="4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/>
              <a:t>五级</a:t>
            </a:r>
          </a:p>
        </p:txBody>
      </p:sp>
      <p:sp>
        <p:nvSpPr>
          <p:cNvPr id="10" name="开门见山"/>
          <p:cNvSpPr/>
          <p:nvPr/>
        </p:nvSpPr>
        <p:spPr>
          <a:xfrm>
            <a:off x="0" y="2280295"/>
            <a:ext cx="505085" cy="2297411"/>
          </a:xfrm>
          <a:prstGeom prst="rect">
            <a:avLst/>
          </a:prstGeom>
          <a:solidFill>
            <a:srgbClr val="0891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眼见为实</a:t>
            </a:r>
            <a:endParaRPr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90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419088" cy="6392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 algn="ctr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439600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53832" y="6439601"/>
            <a:ext cx="629587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639216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开门见山"/>
          <p:cNvSpPr/>
          <p:nvPr/>
        </p:nvSpPr>
        <p:spPr>
          <a:xfrm>
            <a:off x="0" y="2280295"/>
            <a:ext cx="505085" cy="2297411"/>
          </a:xfrm>
          <a:prstGeom prst="rect">
            <a:avLst/>
          </a:prstGeom>
          <a:solidFill>
            <a:srgbClr val="C028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>
                <a:latin typeface="Microsoft YaHei" charset="-122"/>
                <a:ea typeface="Microsoft YaHei" charset="-122"/>
                <a:cs typeface="Microsoft YaHei" charset="-122"/>
              </a:rPr>
              <a:t>开门见山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94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601968" cy="6392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 algn="ctr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439600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53832" y="6439601"/>
            <a:ext cx="629587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639216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开门见山"/>
          <p:cNvSpPr/>
          <p:nvPr/>
        </p:nvSpPr>
        <p:spPr>
          <a:xfrm>
            <a:off x="0" y="2280295"/>
            <a:ext cx="505085" cy="2297411"/>
          </a:xfrm>
          <a:prstGeom prst="rect">
            <a:avLst/>
          </a:prstGeom>
          <a:solidFill>
            <a:srgbClr val="E4A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以理服人</a:t>
            </a:r>
            <a:endParaRPr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82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583680" cy="6392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200" b="1" spc="3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 algn="ctr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439600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53832" y="6439601"/>
            <a:ext cx="629587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72" y="240487"/>
            <a:ext cx="1708544" cy="51915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639216"/>
            <a:ext cx="358140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开门见山"/>
          <p:cNvSpPr/>
          <p:nvPr/>
        </p:nvSpPr>
        <p:spPr>
          <a:xfrm>
            <a:off x="0" y="2280295"/>
            <a:ext cx="505085" cy="2297411"/>
          </a:xfrm>
          <a:prstGeom prst="rect">
            <a:avLst/>
          </a:prstGeom>
          <a:solidFill>
            <a:srgbClr val="0891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眼见为实</a:t>
            </a:r>
            <a:endParaRPr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6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47744" y="914400"/>
            <a:ext cx="4096512" cy="5193792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0F0F0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1147" b="10716"/>
          <a:stretch/>
        </p:blipFill>
        <p:spPr>
          <a:xfrm>
            <a:off x="0" y="6371339"/>
            <a:ext cx="12192000" cy="50165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9022" y="1023219"/>
            <a:ext cx="4096512" cy="2129433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99022" y="3254809"/>
            <a:ext cx="4096512" cy="2116024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6439601"/>
            <a:ext cx="41148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589458" y="6439600"/>
            <a:ext cx="1013085" cy="365125"/>
          </a:xfrm>
          <a:ln>
            <a:solidFill>
              <a:schemeClr val="accent3"/>
            </a:solidFill>
          </a:ln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4224000" y="5520739"/>
            <a:ext cx="374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881565" y="5593435"/>
            <a:ext cx="2428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200" spc="30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达内教育研究院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" y="504069"/>
            <a:ext cx="1708544" cy="5191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392805"/>
            <a:ext cx="12192000" cy="48666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6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487F4-F449-5243-A2B7-DA1521D583C5}" type="datetimeFigureOut">
              <a:t>2018/12/21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30B96-E9F3-BA4A-A6C4-0F23BBC9B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12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0.pn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6763" y="2480479"/>
            <a:ext cx="11718471" cy="1044388"/>
          </a:xfrm>
        </p:spPr>
        <p:txBody>
          <a:bodyPr/>
          <a:lstStyle/>
          <a:p>
            <a:pPr algn="ctr"/>
            <a:r>
              <a:rPr kumimoji="1" lang="zh-CN" altLang="en-US"/>
              <a:t>深度神经网络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7139" y="3792886"/>
            <a:ext cx="4357732" cy="727484"/>
          </a:xfrm>
        </p:spPr>
        <p:txBody>
          <a:bodyPr/>
          <a:lstStyle/>
          <a:p>
            <a:r>
              <a:rPr kumimoji="1" lang="en-US" altLang="zh-CN"/>
              <a:t>CNN</a:t>
            </a:r>
            <a:r>
              <a:rPr kumimoji="1" lang="zh-CN" altLang="en-US"/>
              <a:t>基本结构与概念</a:t>
            </a:r>
          </a:p>
        </p:txBody>
      </p:sp>
    </p:spTree>
    <p:extLst>
      <p:ext uri="{BB962C8B-B14F-4D97-AF65-F5344CB8AC3E}">
        <p14:creationId xmlns:p14="http://schemas.microsoft.com/office/powerpoint/2010/main" val="114432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7997" y="767290"/>
            <a:ext cx="278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神经元 </a:t>
            </a:r>
            <a:r>
              <a:rPr kumimoji="1" lang="en-US" altLang="zh-CN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Neuron)</a:t>
            </a:r>
            <a:endParaRPr kumimoji="1" lang="zh-CN" altLang="en-US" sz="2000" b="1" i="1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0696" y="1385519"/>
            <a:ext cx="10425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生物概念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即神经细胞，是神经系统结构和功能的基本单位，其作用就是传递信息。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3141708" y="2887371"/>
            <a:ext cx="4744962" cy="2555985"/>
            <a:chOff x="1132340" y="2632152"/>
            <a:chExt cx="3928954" cy="271767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925" y="2832207"/>
              <a:ext cx="3695369" cy="211751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621218" y="2632152"/>
              <a:ext cx="696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树突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32340" y="494972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细胞核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49045" y="328727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细胞体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719945" y="3432372"/>
              <a:ext cx="332510" cy="599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952750" y="4408374"/>
              <a:ext cx="767195" cy="541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轴突</a:t>
              </a:r>
            </a:p>
          </p:txBody>
        </p:sp>
        <p:sp>
          <p:nvSpPr>
            <p:cNvPr id="31" name="矩形 30"/>
            <p:cNvSpPr/>
            <p:nvPr/>
          </p:nvSpPr>
          <p:spPr>
            <a:xfrm rot="18905174">
              <a:off x="4117312" y="4123558"/>
              <a:ext cx="236109" cy="719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289683" y="283220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突触</a:t>
              </a:r>
            </a:p>
          </p:txBody>
        </p:sp>
      </p:grpSp>
      <p:sp>
        <p:nvSpPr>
          <p:cNvPr id="2" name="线形标注 1 1"/>
          <p:cNvSpPr/>
          <p:nvPr/>
        </p:nvSpPr>
        <p:spPr>
          <a:xfrm>
            <a:off x="5920797" y="2454448"/>
            <a:ext cx="2910528" cy="425748"/>
          </a:xfrm>
          <a:prstGeom prst="borderCallout1">
            <a:avLst>
              <a:gd name="adj1" fmla="val 59935"/>
              <a:gd name="adj2" fmla="val -885"/>
              <a:gd name="adj3" fmla="val 233124"/>
              <a:gd name="adj4" fmla="val -15987"/>
            </a:avLst>
          </a:prstGeom>
          <a:solidFill>
            <a:srgbClr val="AED4FF"/>
          </a:solidFill>
          <a:ln w="38100">
            <a:solidFill>
              <a:srgbClr val="AE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为神经活动提供能量</a:t>
            </a:r>
            <a:endParaRPr kumimoji="1"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线形标注 1 16"/>
          <p:cNvSpPr/>
          <p:nvPr/>
        </p:nvSpPr>
        <p:spPr>
          <a:xfrm>
            <a:off x="1254858" y="2255648"/>
            <a:ext cx="3421029" cy="425748"/>
          </a:xfrm>
          <a:prstGeom prst="borderCallout1">
            <a:avLst>
              <a:gd name="adj1" fmla="val 99978"/>
              <a:gd name="adj2" fmla="val 50234"/>
              <a:gd name="adj3" fmla="val 179659"/>
              <a:gd name="adj4" fmla="val 71782"/>
            </a:avLst>
          </a:prstGeom>
          <a:solidFill>
            <a:srgbClr val="AED4FF"/>
          </a:solidFill>
          <a:ln w="38100">
            <a:solidFill>
              <a:srgbClr val="AE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接收来自邻近神经元的信号</a:t>
            </a:r>
            <a:endParaRPr kumimoji="1"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线形标注 1 17"/>
          <p:cNvSpPr/>
          <p:nvPr/>
        </p:nvSpPr>
        <p:spPr>
          <a:xfrm>
            <a:off x="7220165" y="4575658"/>
            <a:ext cx="3363627" cy="801242"/>
          </a:xfrm>
          <a:prstGeom prst="borderCallout1">
            <a:avLst>
              <a:gd name="adj1" fmla="val 5331"/>
              <a:gd name="adj2" fmla="val 51299"/>
              <a:gd name="adj3" fmla="val -156248"/>
              <a:gd name="adj4" fmla="val 12061"/>
            </a:avLst>
          </a:prstGeom>
          <a:solidFill>
            <a:srgbClr val="AED4FF"/>
          </a:solidFill>
          <a:ln w="38100">
            <a:solidFill>
              <a:srgbClr val="AE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将信号传输到其他神经元树突或组织</a:t>
            </a:r>
          </a:p>
        </p:txBody>
      </p:sp>
      <p:sp>
        <p:nvSpPr>
          <p:cNvPr id="19" name="线形标注 1 18"/>
          <p:cNvSpPr/>
          <p:nvPr/>
        </p:nvSpPr>
        <p:spPr>
          <a:xfrm>
            <a:off x="4149434" y="5761541"/>
            <a:ext cx="2301290" cy="433612"/>
          </a:xfrm>
          <a:prstGeom prst="borderCallout1">
            <a:avLst>
              <a:gd name="adj1" fmla="val 5331"/>
              <a:gd name="adj2" fmla="val 51299"/>
              <a:gd name="adj3" fmla="val -158983"/>
              <a:gd name="adj4" fmla="val 69572"/>
            </a:avLst>
          </a:prstGeom>
          <a:solidFill>
            <a:srgbClr val="AED4FF"/>
          </a:solidFill>
          <a:ln w="38100">
            <a:solidFill>
              <a:srgbClr val="AE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rgbClr val="21242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远距离传输信号</a:t>
            </a:r>
            <a:endParaRPr lang="zh-CN" altLang="en-US" sz="20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9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2827" y="737074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M-P</a:t>
            </a:r>
            <a:r>
              <a:rPr kumimoji="1" lang="zh-CN" altLang="en-US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神经元模型</a:t>
            </a:r>
            <a:endParaRPr kumimoji="1" lang="zh-CN" altLang="en-US" sz="2000" b="1" i="1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784" y="737074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1943</a:t>
            </a:r>
            <a:r>
              <a:rPr kumimoji="1" lang="zh-CN" altLang="en-US" sz="2000" b="1" i="1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2187799" y="737074"/>
            <a:ext cx="2507418" cy="2813533"/>
            <a:chOff x="2275722" y="1036705"/>
            <a:chExt cx="2507418" cy="2813533"/>
          </a:xfrm>
        </p:grpSpPr>
        <p:pic>
          <p:nvPicPr>
            <p:cNvPr id="1026" name="Picture 2" descr="http://jbcdn2.b0.upaiyun.com/2017/01/d0387d4522f8114e98c0fac4fd399ea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331" y="1745213"/>
              <a:ext cx="1600200" cy="210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275722" y="1036705"/>
              <a:ext cx="25074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0" i="0">
                  <a:solidFill>
                    <a:srgbClr val="2E2E2E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心理学家</a:t>
              </a:r>
              <a:r>
                <a:rPr lang="en-US" altLang="zh-CN" sz="2000" b="0" i="0">
                  <a:solidFill>
                    <a:srgbClr val="2E2E2E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McCulloch</a:t>
              </a:r>
              <a:endParaRPr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644767" y="737074"/>
            <a:ext cx="1491114" cy="2813532"/>
            <a:chOff x="5732690" y="1036705"/>
            <a:chExt cx="1491114" cy="2813532"/>
          </a:xfrm>
        </p:grpSpPr>
        <p:sp>
          <p:nvSpPr>
            <p:cNvPr id="4" name="矩形 3"/>
            <p:cNvSpPr/>
            <p:nvPr/>
          </p:nvSpPr>
          <p:spPr>
            <a:xfrm>
              <a:off x="5732690" y="1036705"/>
              <a:ext cx="14911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0" i="0">
                  <a:solidFill>
                    <a:srgbClr val="2E2E2E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数学家</a:t>
              </a:r>
              <a:r>
                <a:rPr lang="en-US" altLang="zh-CN" sz="2000" b="0" i="0">
                  <a:solidFill>
                    <a:srgbClr val="2E2E2E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Pitts</a:t>
              </a:r>
              <a:endParaRPr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028" name="Picture 4" descr="http://jbcdn2.b0.upaiyun.com/2017/01/db27b1db9ea0ea8172a84fd80a27c674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690" y="1745212"/>
              <a:ext cx="1491114" cy="210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/>
          <p:cNvSpPr txBox="1"/>
          <p:nvPr/>
        </p:nvSpPr>
        <p:spPr>
          <a:xfrm>
            <a:off x="3216927" y="7373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endParaRPr kumimoji="1" lang="zh-CN" altLang="en-US" sz="2000" b="1" i="1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0324" y="737074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b="1" i="1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716900" y="1621475"/>
            <a:ext cx="4276230" cy="2791901"/>
            <a:chOff x="1132340" y="2632152"/>
            <a:chExt cx="3928954" cy="271767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925" y="2832207"/>
              <a:ext cx="3695369" cy="2117513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621218" y="2632152"/>
              <a:ext cx="696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树突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32340" y="494972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细胞核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49045" y="328727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细胞体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719945" y="3432372"/>
              <a:ext cx="332510" cy="599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952750" y="4408374"/>
              <a:ext cx="767195" cy="541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轴突</a:t>
              </a:r>
            </a:p>
          </p:txBody>
        </p:sp>
        <p:sp>
          <p:nvSpPr>
            <p:cNvPr id="20" name="矩形 19"/>
            <p:cNvSpPr/>
            <p:nvPr/>
          </p:nvSpPr>
          <p:spPr>
            <a:xfrm rot="18905174">
              <a:off x="4117312" y="4123558"/>
              <a:ext cx="236109" cy="719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89683" y="283220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solidFill>
                    <a:srgbClr val="0096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突触</a:t>
              </a:r>
            </a:p>
          </p:txBody>
        </p:sp>
      </p:grpSp>
      <p:pic>
        <p:nvPicPr>
          <p:cNvPr id="10" name="Picture 2" descr="http://jbcdn2.b0.upaiyun.com/2017/01/3246e84ef6b44e5e2d80005826982b7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90" y="1538886"/>
            <a:ext cx="5383879" cy="313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029896" y="5127625"/>
            <a:ext cx="9926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rgbClr val="2E2E2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神经元模型是一个包含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r>
              <a:rPr lang="zh-CN" altLang="en-US" sz="2000" b="0" i="0">
                <a:solidFill>
                  <a:srgbClr val="2E2E2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r>
              <a:rPr lang="zh-CN" altLang="en-US" sz="2000" b="0" i="0">
                <a:solidFill>
                  <a:srgbClr val="2E2E2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计算功能</a:t>
            </a:r>
            <a:r>
              <a:rPr lang="zh-CN" altLang="en-US" sz="2000" b="0" i="0">
                <a:solidFill>
                  <a:srgbClr val="2E2E2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的模型。输入可以类比为神经元的树突，而输出可以类比为神经元的轴突，计算则可以类比为细胞核。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8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19075 0.0074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37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39153 0.0094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/>
      <p:bldP spid="9" grpId="1"/>
      <p:bldP spid="9" grpId="2"/>
      <p:bldP spid="12" grpId="0"/>
      <p:bldP spid="12" grpId="1"/>
      <p:bldP spid="12" grpId="2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" y="1991519"/>
            <a:ext cx="12192000" cy="4866481"/>
          </a:xfrm>
          <a:prstGeom prst="rect">
            <a:avLst/>
          </a:prstGeom>
          <a:solidFill>
            <a:srgbClr val="17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563341" y="3322441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r>
              <a:rPr kumimoji="1" lang="en-US" altLang="zh-CN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000" b="1" spc="300">
              <a:solidFill>
                <a:srgbClr val="FF7E7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63341" y="4552002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r>
              <a:rPr kumimoji="1" lang="en-US" altLang="zh-CN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000" b="1" spc="300">
              <a:solidFill>
                <a:srgbClr val="FF7E7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63341" y="578156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r>
              <a:rPr kumimoji="1" lang="en-US" altLang="zh-CN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 b="1" spc="300">
              <a:solidFill>
                <a:srgbClr val="FF7E7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298431" y="4115281"/>
            <a:ext cx="1080000" cy="1080000"/>
          </a:xfrm>
          <a:prstGeom prst="ellipse">
            <a:avLst/>
          </a:prstGeom>
          <a:solidFill>
            <a:srgbClr val="89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sz="2000" b="1" spc="3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线性函数</a:t>
            </a:r>
          </a:p>
        </p:txBody>
      </p:sp>
      <p:sp>
        <p:nvSpPr>
          <p:cNvPr id="29" name="矩形 28"/>
          <p:cNvSpPr/>
          <p:nvPr/>
        </p:nvSpPr>
        <p:spPr>
          <a:xfrm>
            <a:off x="6265274" y="4268420"/>
            <a:ext cx="2070492" cy="773721"/>
          </a:xfrm>
          <a:prstGeom prst="rect">
            <a:avLst/>
          </a:prstGeom>
          <a:solidFill>
            <a:srgbClr val="89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sz="2000" b="1" spc="3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938931" y="4455225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rgbClr val="66CD2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</a:p>
        </p:txBody>
      </p:sp>
      <p:cxnSp>
        <p:nvCxnSpPr>
          <p:cNvPr id="28" name="直线箭头连接符 27"/>
          <p:cNvCxnSpPr/>
          <p:nvPr/>
        </p:nvCxnSpPr>
        <p:spPr>
          <a:xfrm>
            <a:off x="2616809" y="3616387"/>
            <a:ext cx="1681624" cy="84532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2616809" y="4779160"/>
            <a:ext cx="153825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2616809" y="4989386"/>
            <a:ext cx="1599895" cy="99223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5416273" y="4655280"/>
            <a:ext cx="769549" cy="1163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8433429" y="4655280"/>
            <a:ext cx="452747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799956" y="4351947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权值</a:t>
            </a:r>
            <a:r>
              <a:rPr kumimoji="1" lang="en-US" altLang="zh-CN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000" b="1" spc="300">
              <a:solidFill>
                <a:schemeClr val="accent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46683" y="3552780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权值</a:t>
            </a:r>
            <a:r>
              <a:rPr kumimoji="1" lang="en-US" altLang="zh-CN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000" b="1" spc="300">
              <a:solidFill>
                <a:schemeClr val="accent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146682" y="548550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权值</a:t>
            </a:r>
            <a:r>
              <a:rPr kumimoji="1" lang="en-US" altLang="zh-CN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 b="1" spc="300">
              <a:solidFill>
                <a:schemeClr val="accent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63" name="圆角矩形标注 2062"/>
          <p:cNvSpPr/>
          <p:nvPr/>
        </p:nvSpPr>
        <p:spPr>
          <a:xfrm>
            <a:off x="4380160" y="2489690"/>
            <a:ext cx="6378669" cy="1306902"/>
          </a:xfrm>
          <a:custGeom>
            <a:avLst/>
            <a:gdLst>
              <a:gd name="connsiteX0" fmla="*/ 0 w 6378669"/>
              <a:gd name="connsiteY0" fmla="*/ 73780 h 442674"/>
              <a:gd name="connsiteX1" fmla="*/ 73780 w 6378669"/>
              <a:gd name="connsiteY1" fmla="*/ 0 h 442674"/>
              <a:gd name="connsiteX2" fmla="*/ 1063112 w 6378669"/>
              <a:gd name="connsiteY2" fmla="*/ 0 h 442674"/>
              <a:gd name="connsiteX3" fmla="*/ 1063112 w 6378669"/>
              <a:gd name="connsiteY3" fmla="*/ 0 h 442674"/>
              <a:gd name="connsiteX4" fmla="*/ 2657779 w 6378669"/>
              <a:gd name="connsiteY4" fmla="*/ 0 h 442674"/>
              <a:gd name="connsiteX5" fmla="*/ 6304889 w 6378669"/>
              <a:gd name="connsiteY5" fmla="*/ 0 h 442674"/>
              <a:gd name="connsiteX6" fmla="*/ 6378669 w 6378669"/>
              <a:gd name="connsiteY6" fmla="*/ 73780 h 442674"/>
              <a:gd name="connsiteX7" fmla="*/ 6378669 w 6378669"/>
              <a:gd name="connsiteY7" fmla="*/ 258227 h 442674"/>
              <a:gd name="connsiteX8" fmla="*/ 6378669 w 6378669"/>
              <a:gd name="connsiteY8" fmla="*/ 258227 h 442674"/>
              <a:gd name="connsiteX9" fmla="*/ 6378669 w 6378669"/>
              <a:gd name="connsiteY9" fmla="*/ 368895 h 442674"/>
              <a:gd name="connsiteX10" fmla="*/ 6378669 w 6378669"/>
              <a:gd name="connsiteY10" fmla="*/ 368894 h 442674"/>
              <a:gd name="connsiteX11" fmla="*/ 6304889 w 6378669"/>
              <a:gd name="connsiteY11" fmla="*/ 442674 h 442674"/>
              <a:gd name="connsiteX12" fmla="*/ 2657779 w 6378669"/>
              <a:gd name="connsiteY12" fmla="*/ 442674 h 442674"/>
              <a:gd name="connsiteX13" fmla="*/ 963753 w 6378669"/>
              <a:gd name="connsiteY13" fmla="*/ 1306902 h 442674"/>
              <a:gd name="connsiteX14" fmla="*/ 1063112 w 6378669"/>
              <a:gd name="connsiteY14" fmla="*/ 442674 h 442674"/>
              <a:gd name="connsiteX15" fmla="*/ 73780 w 6378669"/>
              <a:gd name="connsiteY15" fmla="*/ 442674 h 442674"/>
              <a:gd name="connsiteX16" fmla="*/ 0 w 6378669"/>
              <a:gd name="connsiteY16" fmla="*/ 368894 h 442674"/>
              <a:gd name="connsiteX17" fmla="*/ 0 w 6378669"/>
              <a:gd name="connsiteY17" fmla="*/ 368895 h 442674"/>
              <a:gd name="connsiteX18" fmla="*/ 0 w 6378669"/>
              <a:gd name="connsiteY18" fmla="*/ 258227 h 442674"/>
              <a:gd name="connsiteX19" fmla="*/ 0 w 6378669"/>
              <a:gd name="connsiteY19" fmla="*/ 258227 h 442674"/>
              <a:gd name="connsiteX20" fmla="*/ 0 w 6378669"/>
              <a:gd name="connsiteY20" fmla="*/ 73780 h 442674"/>
              <a:gd name="connsiteX0" fmla="*/ 0 w 6378669"/>
              <a:gd name="connsiteY0" fmla="*/ 73780 h 1306902"/>
              <a:gd name="connsiteX1" fmla="*/ 73780 w 6378669"/>
              <a:gd name="connsiteY1" fmla="*/ 0 h 1306902"/>
              <a:gd name="connsiteX2" fmla="*/ 1063112 w 6378669"/>
              <a:gd name="connsiteY2" fmla="*/ 0 h 1306902"/>
              <a:gd name="connsiteX3" fmla="*/ 1063112 w 6378669"/>
              <a:gd name="connsiteY3" fmla="*/ 0 h 1306902"/>
              <a:gd name="connsiteX4" fmla="*/ 2657779 w 6378669"/>
              <a:gd name="connsiteY4" fmla="*/ 0 h 1306902"/>
              <a:gd name="connsiteX5" fmla="*/ 6304889 w 6378669"/>
              <a:gd name="connsiteY5" fmla="*/ 0 h 1306902"/>
              <a:gd name="connsiteX6" fmla="*/ 6378669 w 6378669"/>
              <a:gd name="connsiteY6" fmla="*/ 73780 h 1306902"/>
              <a:gd name="connsiteX7" fmla="*/ 6378669 w 6378669"/>
              <a:gd name="connsiteY7" fmla="*/ 258227 h 1306902"/>
              <a:gd name="connsiteX8" fmla="*/ 6378669 w 6378669"/>
              <a:gd name="connsiteY8" fmla="*/ 258227 h 1306902"/>
              <a:gd name="connsiteX9" fmla="*/ 6378669 w 6378669"/>
              <a:gd name="connsiteY9" fmla="*/ 368895 h 1306902"/>
              <a:gd name="connsiteX10" fmla="*/ 6378669 w 6378669"/>
              <a:gd name="connsiteY10" fmla="*/ 368894 h 1306902"/>
              <a:gd name="connsiteX11" fmla="*/ 6304889 w 6378669"/>
              <a:gd name="connsiteY11" fmla="*/ 442674 h 1306902"/>
              <a:gd name="connsiteX12" fmla="*/ 2657779 w 6378669"/>
              <a:gd name="connsiteY12" fmla="*/ 442674 h 1306902"/>
              <a:gd name="connsiteX13" fmla="*/ 963753 w 6378669"/>
              <a:gd name="connsiteY13" fmla="*/ 1306902 h 1306902"/>
              <a:gd name="connsiteX14" fmla="*/ 2346789 w 6378669"/>
              <a:gd name="connsiteY14" fmla="*/ 372336 h 1306902"/>
              <a:gd name="connsiteX15" fmla="*/ 73780 w 6378669"/>
              <a:gd name="connsiteY15" fmla="*/ 442674 h 1306902"/>
              <a:gd name="connsiteX16" fmla="*/ 0 w 6378669"/>
              <a:gd name="connsiteY16" fmla="*/ 368894 h 1306902"/>
              <a:gd name="connsiteX17" fmla="*/ 0 w 6378669"/>
              <a:gd name="connsiteY17" fmla="*/ 368895 h 1306902"/>
              <a:gd name="connsiteX18" fmla="*/ 0 w 6378669"/>
              <a:gd name="connsiteY18" fmla="*/ 258227 h 1306902"/>
              <a:gd name="connsiteX19" fmla="*/ 0 w 6378669"/>
              <a:gd name="connsiteY19" fmla="*/ 258227 h 1306902"/>
              <a:gd name="connsiteX20" fmla="*/ 0 w 6378669"/>
              <a:gd name="connsiteY20" fmla="*/ 73780 h 1306902"/>
              <a:gd name="connsiteX0" fmla="*/ 0 w 6378669"/>
              <a:gd name="connsiteY0" fmla="*/ 73780 h 1306902"/>
              <a:gd name="connsiteX1" fmla="*/ 73780 w 6378669"/>
              <a:gd name="connsiteY1" fmla="*/ 0 h 1306902"/>
              <a:gd name="connsiteX2" fmla="*/ 1063112 w 6378669"/>
              <a:gd name="connsiteY2" fmla="*/ 0 h 1306902"/>
              <a:gd name="connsiteX3" fmla="*/ 1063112 w 6378669"/>
              <a:gd name="connsiteY3" fmla="*/ 0 h 1306902"/>
              <a:gd name="connsiteX4" fmla="*/ 2657779 w 6378669"/>
              <a:gd name="connsiteY4" fmla="*/ 0 h 1306902"/>
              <a:gd name="connsiteX5" fmla="*/ 6304889 w 6378669"/>
              <a:gd name="connsiteY5" fmla="*/ 0 h 1306902"/>
              <a:gd name="connsiteX6" fmla="*/ 6378669 w 6378669"/>
              <a:gd name="connsiteY6" fmla="*/ 73780 h 1306902"/>
              <a:gd name="connsiteX7" fmla="*/ 6378669 w 6378669"/>
              <a:gd name="connsiteY7" fmla="*/ 258227 h 1306902"/>
              <a:gd name="connsiteX8" fmla="*/ 6378669 w 6378669"/>
              <a:gd name="connsiteY8" fmla="*/ 258227 h 1306902"/>
              <a:gd name="connsiteX9" fmla="*/ 6378669 w 6378669"/>
              <a:gd name="connsiteY9" fmla="*/ 368895 h 1306902"/>
              <a:gd name="connsiteX10" fmla="*/ 6378669 w 6378669"/>
              <a:gd name="connsiteY10" fmla="*/ 368894 h 1306902"/>
              <a:gd name="connsiteX11" fmla="*/ 6304889 w 6378669"/>
              <a:gd name="connsiteY11" fmla="*/ 442674 h 1306902"/>
              <a:gd name="connsiteX12" fmla="*/ 2657779 w 6378669"/>
              <a:gd name="connsiteY12" fmla="*/ 442674 h 1306902"/>
              <a:gd name="connsiteX13" fmla="*/ 963753 w 6378669"/>
              <a:gd name="connsiteY13" fmla="*/ 1306902 h 1306902"/>
              <a:gd name="connsiteX14" fmla="*/ 2346789 w 6378669"/>
              <a:gd name="connsiteY14" fmla="*/ 477843 h 1306902"/>
              <a:gd name="connsiteX15" fmla="*/ 73780 w 6378669"/>
              <a:gd name="connsiteY15" fmla="*/ 442674 h 1306902"/>
              <a:gd name="connsiteX16" fmla="*/ 0 w 6378669"/>
              <a:gd name="connsiteY16" fmla="*/ 368894 h 1306902"/>
              <a:gd name="connsiteX17" fmla="*/ 0 w 6378669"/>
              <a:gd name="connsiteY17" fmla="*/ 368895 h 1306902"/>
              <a:gd name="connsiteX18" fmla="*/ 0 w 6378669"/>
              <a:gd name="connsiteY18" fmla="*/ 258227 h 1306902"/>
              <a:gd name="connsiteX19" fmla="*/ 0 w 6378669"/>
              <a:gd name="connsiteY19" fmla="*/ 258227 h 1306902"/>
              <a:gd name="connsiteX20" fmla="*/ 0 w 6378669"/>
              <a:gd name="connsiteY20" fmla="*/ 73780 h 130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669" h="1306902">
                <a:moveTo>
                  <a:pt x="0" y="73780"/>
                </a:moveTo>
                <a:cubicBezTo>
                  <a:pt x="0" y="33032"/>
                  <a:pt x="33032" y="0"/>
                  <a:pt x="73780" y="0"/>
                </a:cubicBezTo>
                <a:lnTo>
                  <a:pt x="1063112" y="0"/>
                </a:lnTo>
                <a:lnTo>
                  <a:pt x="1063112" y="0"/>
                </a:lnTo>
                <a:lnTo>
                  <a:pt x="2657779" y="0"/>
                </a:lnTo>
                <a:lnTo>
                  <a:pt x="6304889" y="0"/>
                </a:lnTo>
                <a:cubicBezTo>
                  <a:pt x="6345637" y="0"/>
                  <a:pt x="6378669" y="33032"/>
                  <a:pt x="6378669" y="73780"/>
                </a:cubicBezTo>
                <a:lnTo>
                  <a:pt x="6378669" y="258227"/>
                </a:lnTo>
                <a:lnTo>
                  <a:pt x="6378669" y="258227"/>
                </a:lnTo>
                <a:lnTo>
                  <a:pt x="6378669" y="368895"/>
                </a:lnTo>
                <a:lnTo>
                  <a:pt x="6378669" y="368894"/>
                </a:lnTo>
                <a:cubicBezTo>
                  <a:pt x="6378669" y="409642"/>
                  <a:pt x="6345637" y="442674"/>
                  <a:pt x="6304889" y="442674"/>
                </a:cubicBezTo>
                <a:lnTo>
                  <a:pt x="2657779" y="442674"/>
                </a:lnTo>
                <a:lnTo>
                  <a:pt x="963753" y="1306902"/>
                </a:lnTo>
                <a:lnTo>
                  <a:pt x="2346789" y="477843"/>
                </a:lnTo>
                <a:cubicBezTo>
                  <a:pt x="2017012" y="477843"/>
                  <a:pt x="403557" y="442674"/>
                  <a:pt x="73780" y="442674"/>
                </a:cubicBezTo>
                <a:cubicBezTo>
                  <a:pt x="33032" y="442674"/>
                  <a:pt x="0" y="409642"/>
                  <a:pt x="0" y="368894"/>
                </a:cubicBezTo>
                <a:lnTo>
                  <a:pt x="0" y="368895"/>
                </a:lnTo>
                <a:lnTo>
                  <a:pt x="0" y="258227"/>
                </a:lnTo>
                <a:lnTo>
                  <a:pt x="0" y="258227"/>
                </a:lnTo>
                <a:lnTo>
                  <a:pt x="0" y="73780"/>
                </a:lnTo>
                <a:close/>
              </a:path>
            </a:pathLst>
          </a:custGeom>
          <a:ln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b="1" i="0" spc="30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有向箭头称为“连接”，传递值线性计算的结果</a:t>
            </a:r>
            <a:endParaRPr lang="zh-CN" altLang="en-US" sz="2000" b="1" i="1" spc="3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2519" y="840400"/>
            <a:ext cx="105140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300">
                <a:latin typeface="Microsoft YaHei" charset="-122"/>
                <a:ea typeface="Microsoft YaHei" charset="-122"/>
                <a:cs typeface="Microsoft YaHei" charset="-122"/>
              </a:rPr>
              <a:t>神经元可以看作一个计算与存储单元。计算是神经元对其的输入进行计算功能。存储是神经元会暂存计算结果，并传递到下一层</a:t>
            </a:r>
            <a:endParaRPr lang="zh-CN" altLang="en-US" sz="2000" b="1" i="1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4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3" grpId="0" animBg="1"/>
      <p:bldP spid="29" grpId="0" animBg="1"/>
      <p:bldP spid="31" grpId="0"/>
      <p:bldP spid="20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6560" y="5026116"/>
            <a:ext cx="8258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 spc="3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723437"/>
              </p:ext>
            </p:extLst>
          </p:nvPr>
        </p:nvGraphicFramePr>
        <p:xfrm>
          <a:off x="1881027" y="2265029"/>
          <a:ext cx="5919948" cy="2240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3316"/>
                <a:gridCol w="1973316"/>
                <a:gridCol w="1973316"/>
              </a:tblGrid>
              <a:tr h="3877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x1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x2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877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877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877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877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76796" y="864426"/>
            <a:ext cx="8667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And 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运算符还对两个数值表达式中位置相同的位执行逐位比较，并根据下表设置 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y (result) 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中相应的位：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52427" y="4982583"/>
            <a:ext cx="8148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训练神经网络模型，学习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运算规则，对于输入的任意两个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bool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值（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），输出正确的判断结果。</a:t>
            </a:r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</p:spTree>
    <p:extLst>
      <p:ext uri="{BB962C8B-B14F-4D97-AF65-F5344CB8AC3E}">
        <p14:creationId xmlns:p14="http://schemas.microsoft.com/office/powerpoint/2010/main" val="9453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007269" y="2998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1059" y="805623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线性可分问题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406980" y="3011548"/>
            <a:ext cx="3214323" cy="2168274"/>
            <a:chOff x="2584719" y="1237946"/>
            <a:chExt cx="3214323" cy="2168274"/>
          </a:xfrm>
        </p:grpSpPr>
        <p:cxnSp>
          <p:nvCxnSpPr>
            <p:cNvPr id="12" name="直线箭头连接符 11"/>
            <p:cNvCxnSpPr/>
            <p:nvPr/>
          </p:nvCxnSpPr>
          <p:spPr>
            <a:xfrm>
              <a:off x="3010417" y="2883897"/>
              <a:ext cx="2788625" cy="15142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/>
            <p:nvPr/>
          </p:nvCxnSpPr>
          <p:spPr>
            <a:xfrm flipH="1" flipV="1">
              <a:off x="3413232" y="1580179"/>
              <a:ext cx="19216" cy="1618033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2584719" y="303688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10471" y="161534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45755" y="1243598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FF7E79"/>
                  </a:solidFill>
                </a:rPr>
                <a:t>·</a:t>
              </a:r>
              <a:endParaRPr kumimoji="1" lang="zh-CN" altLang="en-US" sz="7200" b="1">
                <a:solidFill>
                  <a:srgbClr val="FF7E79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407375" y="303229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84663" y="2351467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42622" y="2315530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09490" y="1237946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00B050"/>
                  </a:solidFill>
                </a:rPr>
                <a:t>·</a:t>
              </a:r>
              <a:endParaRPr kumimoji="1" lang="zh-CN" altLang="en-US" sz="7200" b="1">
                <a:solidFill>
                  <a:srgbClr val="00B05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584719" y="158017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6615958" y="2952758"/>
            <a:ext cx="3214323" cy="2168274"/>
            <a:chOff x="2584719" y="1237946"/>
            <a:chExt cx="3214323" cy="2168274"/>
          </a:xfrm>
        </p:grpSpPr>
        <p:cxnSp>
          <p:nvCxnSpPr>
            <p:cNvPr id="23" name="直线箭头连接符 22"/>
            <p:cNvCxnSpPr/>
            <p:nvPr/>
          </p:nvCxnSpPr>
          <p:spPr>
            <a:xfrm>
              <a:off x="3010417" y="2883897"/>
              <a:ext cx="2788625" cy="15142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/>
            <p:nvPr/>
          </p:nvCxnSpPr>
          <p:spPr>
            <a:xfrm flipH="1" flipV="1">
              <a:off x="3413232" y="1580179"/>
              <a:ext cx="19216" cy="1618033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584719" y="303688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33462" y="161534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263340" y="1278768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FF7E79"/>
                  </a:solidFill>
                </a:rPr>
                <a:t>·</a:t>
              </a:r>
              <a:endParaRPr kumimoji="1" lang="zh-CN" altLang="en-US" sz="7200" b="1">
                <a:solidFill>
                  <a:srgbClr val="FF7E79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77715" y="303229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302248" y="2351467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FF7E79"/>
                  </a:solidFill>
                </a:rPr>
                <a:t>·</a:t>
              </a:r>
              <a:endParaRPr kumimoji="1" lang="zh-CN" altLang="en-US" sz="6000" b="1">
                <a:solidFill>
                  <a:srgbClr val="FF7E79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242622" y="2315530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209490" y="1237946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FF7E79"/>
                  </a:solidFill>
                </a:rPr>
                <a:t>·</a:t>
              </a:r>
              <a:endParaRPr kumimoji="1" lang="zh-CN" altLang="en-US" sz="7200" b="1">
                <a:solidFill>
                  <a:srgbClr val="FF7E79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584719" y="158017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650869" y="5611054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运算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693576" y="562813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OR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运算</a:t>
            </a:r>
          </a:p>
        </p:txBody>
      </p:sp>
      <p:cxnSp>
        <p:nvCxnSpPr>
          <p:cNvPr id="35" name="直线连接符 34"/>
          <p:cNvCxnSpPr/>
          <p:nvPr/>
        </p:nvCxnSpPr>
        <p:spPr>
          <a:xfrm>
            <a:off x="1847164" y="3206436"/>
            <a:ext cx="2634245" cy="2032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6438091" y="3320467"/>
            <a:ext cx="1875942" cy="1854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113101" y="3815023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b="1" i="1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71001" y="4132888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b="1" i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415601" y="407152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b="1" i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949137" y="4030341"/>
            <a:ext cx="77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i="1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b="1" i="1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41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2073" y="1454757"/>
            <a:ext cx="8908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x1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x2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为坐标轴绘制直角坐标系，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and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运算以及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or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运算真值数据分布如下，</a:t>
            </a:r>
            <a:endParaRPr kumimoji="1"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在两个二维平面上，可以分别使用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两条直线将两类数据区分开。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93145" y="5175232"/>
            <a:ext cx="5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L1</a:t>
            </a:r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411011" y="5133818"/>
            <a:ext cx="5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L2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5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007269" y="2998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1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2950" y="985838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000" b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线性函数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38418" y="1002817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300">
                <a:latin typeface="Microsoft YaHei" charset="-122"/>
                <a:ea typeface="Microsoft YaHei" charset="-122"/>
                <a:cs typeface="Microsoft YaHei" charset="-122"/>
              </a:rPr>
              <a:t>y = x1*w1 + x2*w2 + b</a:t>
            </a:r>
            <a:endParaRPr kumimoji="1" lang="zh-CN" altLang="en-US" sz="2000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6" name="组 55"/>
          <p:cNvGrpSpPr/>
          <p:nvPr/>
        </p:nvGrpSpPr>
        <p:grpSpPr>
          <a:xfrm>
            <a:off x="3507174" y="1465425"/>
            <a:ext cx="1700213" cy="955060"/>
            <a:chOff x="2257423" y="1943096"/>
            <a:chExt cx="1700213" cy="955060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2257423" y="1943096"/>
              <a:ext cx="271463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>
              <a:off x="3686173" y="1957383"/>
              <a:ext cx="271463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>
              <a:off x="2393154" y="1957383"/>
              <a:ext cx="0" cy="926485"/>
            </a:xfrm>
            <a:prstGeom prst="line">
              <a:avLst/>
            </a:prstGeom>
            <a:ln w="2857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/>
            <p:nvPr/>
          </p:nvCxnSpPr>
          <p:spPr>
            <a:xfrm flipH="1">
              <a:off x="2543174" y="1957384"/>
              <a:ext cx="1293018" cy="940772"/>
            </a:xfrm>
            <a:prstGeom prst="line">
              <a:avLst/>
            </a:prstGeom>
            <a:ln w="2857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3385716" y="25051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i="1">
                <a:solidFill>
                  <a:srgbClr val="E5A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</a:p>
        </p:txBody>
      </p:sp>
      <p:grpSp>
        <p:nvGrpSpPr>
          <p:cNvPr id="57" name="组 56"/>
          <p:cNvGrpSpPr/>
          <p:nvPr/>
        </p:nvGrpSpPr>
        <p:grpSpPr>
          <a:xfrm>
            <a:off x="4083343" y="1465424"/>
            <a:ext cx="1700213" cy="979820"/>
            <a:chOff x="2257423" y="1943096"/>
            <a:chExt cx="1700213" cy="979820"/>
          </a:xfrm>
        </p:grpSpPr>
        <p:cxnSp>
          <p:nvCxnSpPr>
            <p:cNvPr id="58" name="直线连接符 57"/>
            <p:cNvCxnSpPr/>
            <p:nvPr/>
          </p:nvCxnSpPr>
          <p:spPr>
            <a:xfrm>
              <a:off x="2257423" y="1943096"/>
              <a:ext cx="27146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/>
            <p:nvPr/>
          </p:nvCxnSpPr>
          <p:spPr>
            <a:xfrm>
              <a:off x="3686173" y="1957383"/>
              <a:ext cx="27146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/>
            <p:nvPr/>
          </p:nvCxnSpPr>
          <p:spPr>
            <a:xfrm>
              <a:off x="2393154" y="1957383"/>
              <a:ext cx="1293019" cy="940774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/>
            <p:nvPr/>
          </p:nvCxnSpPr>
          <p:spPr>
            <a:xfrm flipH="1">
              <a:off x="3836191" y="1957384"/>
              <a:ext cx="1" cy="965532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5254917" y="25051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i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</a:p>
        </p:txBody>
      </p:sp>
      <p:grpSp>
        <p:nvGrpSpPr>
          <p:cNvPr id="65" name="组 64"/>
          <p:cNvGrpSpPr/>
          <p:nvPr/>
        </p:nvGrpSpPr>
        <p:grpSpPr>
          <a:xfrm>
            <a:off x="6274011" y="1525292"/>
            <a:ext cx="271463" cy="880905"/>
            <a:chOff x="2257423" y="1943096"/>
            <a:chExt cx="271463" cy="880905"/>
          </a:xfrm>
        </p:grpSpPr>
        <p:cxnSp>
          <p:nvCxnSpPr>
            <p:cNvPr id="66" name="直线连接符 65"/>
            <p:cNvCxnSpPr/>
            <p:nvPr/>
          </p:nvCxnSpPr>
          <p:spPr>
            <a:xfrm>
              <a:off x="2257423" y="1943096"/>
              <a:ext cx="271463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/>
            <p:cNvCxnSpPr/>
            <p:nvPr/>
          </p:nvCxnSpPr>
          <p:spPr>
            <a:xfrm>
              <a:off x="2393154" y="1957383"/>
              <a:ext cx="0" cy="866618"/>
            </a:xfrm>
            <a:prstGeom prst="line">
              <a:avLst/>
            </a:prstGeom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/>
          <p:cNvSpPr txBox="1"/>
          <p:nvPr/>
        </p:nvSpPr>
        <p:spPr>
          <a:xfrm>
            <a:off x="6060928" y="25051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i="1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阈值</a:t>
            </a:r>
          </a:p>
        </p:txBody>
      </p:sp>
      <p:sp>
        <p:nvSpPr>
          <p:cNvPr id="88" name="左中括号 87"/>
          <p:cNvSpPr/>
          <p:nvPr/>
        </p:nvSpPr>
        <p:spPr>
          <a:xfrm rot="16200000">
            <a:off x="5927833" y="2639154"/>
            <a:ext cx="155976" cy="807847"/>
          </a:xfrm>
          <a:prstGeom prst="lef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5512093" y="3163729"/>
            <a:ext cx="1210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随机生成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236540" y="4158310"/>
            <a:ext cx="540000" cy="540000"/>
          </a:xfrm>
          <a:prstGeom prst="ellipse">
            <a:avLst/>
          </a:prstGeom>
          <a:solidFill>
            <a:srgbClr val="E5AC00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kumimoji="1" lang="en-US" altLang="zh-CN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x1</a:t>
            </a:r>
            <a:endParaRPr kumimoji="1" lang="zh-CN" altLang="en-US" sz="2000" spc="3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1" name="直线箭头连接符 90"/>
          <p:cNvCxnSpPr/>
          <p:nvPr/>
        </p:nvCxnSpPr>
        <p:spPr>
          <a:xfrm>
            <a:off x="3933338" y="4467384"/>
            <a:ext cx="2019206" cy="5410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/>
          <p:nvPr/>
        </p:nvCxnSpPr>
        <p:spPr>
          <a:xfrm>
            <a:off x="3933338" y="5208493"/>
            <a:ext cx="2019206" cy="5469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/>
          <p:cNvCxnSpPr/>
          <p:nvPr/>
        </p:nvCxnSpPr>
        <p:spPr>
          <a:xfrm flipV="1">
            <a:off x="3933338" y="5529881"/>
            <a:ext cx="2019206" cy="3943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236540" y="4874655"/>
            <a:ext cx="540000" cy="540000"/>
          </a:xfrm>
          <a:prstGeom prst="ellipse">
            <a:avLst/>
          </a:prstGeom>
          <a:solidFill>
            <a:srgbClr val="E5AC00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kumimoji="1" lang="en-US" altLang="zh-CN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x2</a:t>
            </a:r>
            <a:endParaRPr kumimoji="1" lang="zh-CN" altLang="en-US" sz="2000" spc="3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236540" y="5646446"/>
            <a:ext cx="540000" cy="540000"/>
          </a:xfrm>
          <a:prstGeom prst="ellipse">
            <a:avLst/>
          </a:prstGeom>
          <a:solidFill>
            <a:schemeClr val="accent5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kumimoji="1" lang="en-US" altLang="zh-CN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z="2000" spc="3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091370" y="4875841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b="1" i="1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endParaRPr kumimoji="1" lang="zh-CN" altLang="en-US" sz="2400" b="1" i="1" spc="3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76575" y="4191752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w1</a:t>
            </a:r>
            <a:endParaRPr kumimoji="1" lang="zh-CN" altLang="en-US" sz="200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340407" y="4808383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w2</a:t>
            </a:r>
            <a:endParaRPr kumimoji="1" lang="zh-CN" altLang="en-US" sz="200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009208" y="34407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神经网络结构</a:t>
            </a:r>
          </a:p>
        </p:txBody>
      </p:sp>
    </p:spTree>
    <p:extLst>
      <p:ext uri="{BB962C8B-B14F-4D97-AF65-F5344CB8AC3E}">
        <p14:creationId xmlns:p14="http://schemas.microsoft.com/office/powerpoint/2010/main" val="5934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80" y="659023"/>
            <a:ext cx="6777925" cy="61989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07269" y="2998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1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01487" y="1513182"/>
            <a:ext cx="3775393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为每一个输入分配一个权重参数</a:t>
            </a:r>
            <a:endParaRPr kumimoji="1"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为每一个输出结果添加一个阈值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01487" y="876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编码实现</a:t>
            </a:r>
          </a:p>
        </p:txBody>
      </p:sp>
    </p:spTree>
    <p:extLst>
      <p:ext uri="{BB962C8B-B14F-4D97-AF65-F5344CB8AC3E}">
        <p14:creationId xmlns:p14="http://schemas.microsoft.com/office/powerpoint/2010/main" val="20368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007269" y="2998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1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50" y="2014884"/>
            <a:ext cx="2770436" cy="29425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2405" y="27827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chemeClr val="bg2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线性运算</a:t>
            </a:r>
          </a:p>
        </p:txBody>
      </p:sp>
      <p:sp>
        <p:nvSpPr>
          <p:cNvPr id="5" name="矩形 4"/>
          <p:cNvSpPr/>
          <p:nvPr/>
        </p:nvSpPr>
        <p:spPr>
          <a:xfrm>
            <a:off x="7786638" y="2182564"/>
            <a:ext cx="949299" cy="2400657"/>
          </a:xfrm>
          <a:prstGeom prst="rect">
            <a:avLst/>
          </a:prstGeom>
          <a:solidFill>
            <a:srgbClr val="F9F9FF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>
                <a:latin typeface="Microsoft YaHei" charset="-122"/>
                <a:ea typeface="Microsoft YaHei" charset="-122"/>
                <a:cs typeface="Microsoft YaHei" charset="-122"/>
              </a:rPr>
              <a:t>[[0],</a:t>
            </a:r>
            <a:endParaRPr lang="en-US" altLang="zh-CN" sz="2000" spc="3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>
                <a:latin typeface="Microsoft YaHei" charset="-122"/>
                <a:ea typeface="Microsoft YaHei" charset="-122"/>
                <a:cs typeface="Microsoft YaHei" charset="-122"/>
              </a:rPr>
              <a:t> [1], </a:t>
            </a:r>
            <a:endParaRPr lang="en-US" altLang="zh-CN" sz="2000" spc="3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spc="300">
                <a:latin typeface="Microsoft YaHei" charset="-122"/>
                <a:ea typeface="Microsoft YaHei" charset="-122"/>
                <a:cs typeface="Microsoft YaHei" charset="-122"/>
              </a:rPr>
              <a:t>[0], </a:t>
            </a:r>
            <a:endParaRPr lang="en-US" altLang="zh-CN" sz="2000" spc="3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spc="300">
                <a:latin typeface="Microsoft YaHei" charset="-122"/>
                <a:ea typeface="Microsoft YaHei" charset="-122"/>
                <a:cs typeface="Microsoft YaHei" charset="-122"/>
              </a:rPr>
              <a:t>[0],</a:t>
            </a:r>
            <a:endParaRPr lang="en-US" altLang="zh-CN" sz="2000" spc="3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>
                <a:latin typeface="Microsoft YaHei" charset="-122"/>
                <a:ea typeface="Microsoft YaHei" charset="-122"/>
                <a:cs typeface="Microsoft YaHei" charset="-122"/>
              </a:rPr>
              <a:t> [1]]</a:t>
            </a:r>
          </a:p>
        </p:txBody>
      </p:sp>
      <p:cxnSp>
        <p:nvCxnSpPr>
          <p:cNvPr id="7" name="直线箭头连接符 6"/>
          <p:cNvCxnSpPr/>
          <p:nvPr/>
        </p:nvCxnSpPr>
        <p:spPr>
          <a:xfrm>
            <a:off x="1362405" y="3382892"/>
            <a:ext cx="1210588" cy="0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6042894" y="3382892"/>
            <a:ext cx="1582272" cy="0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35464" y="278272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chemeClr val="bg2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非线性运算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2950" y="985838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000" b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激活函数</a:t>
            </a:r>
          </a:p>
        </p:txBody>
      </p:sp>
    </p:spTree>
    <p:extLst>
      <p:ext uri="{BB962C8B-B14F-4D97-AF65-F5344CB8AC3E}">
        <p14:creationId xmlns:p14="http://schemas.microsoft.com/office/powerpoint/2010/main" val="11479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3000709"/>
            <a:ext cx="12192000" cy="3878375"/>
          </a:xfrm>
          <a:prstGeom prst="rect">
            <a:avLst/>
          </a:prstGeom>
          <a:solidFill>
            <a:srgbClr val="17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25967" y="3543874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x1</a:t>
            </a:r>
            <a:endParaRPr kumimoji="1" lang="zh-CN" altLang="en-US" sz="2000" b="1" spc="300">
              <a:solidFill>
                <a:srgbClr val="FF7E7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25967" y="4773435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x2</a:t>
            </a:r>
            <a:endParaRPr kumimoji="1" lang="zh-CN" altLang="en-US" sz="2000" b="1" spc="300">
              <a:solidFill>
                <a:srgbClr val="FF7E7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18955" y="600299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z="2000" b="1" spc="300">
              <a:solidFill>
                <a:srgbClr val="FF7E7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01156" y="4607242"/>
            <a:ext cx="2070492" cy="773721"/>
          </a:xfrm>
          <a:prstGeom prst="rect">
            <a:avLst/>
          </a:prstGeom>
          <a:solidFill>
            <a:srgbClr val="89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zh-CN" sz="2000" b="1" spc="3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sum   sgn</a:t>
            </a:r>
            <a:endParaRPr kumimoji="1" lang="zh-CN" altLang="en-US" sz="2000" b="1" spc="3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61316" y="4736167"/>
            <a:ext cx="43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spc="300">
                <a:solidFill>
                  <a:srgbClr val="66CD25"/>
                </a:solidFill>
                <a:latin typeface="Microsoft YaHei" charset="-122"/>
                <a:ea typeface="Microsoft YaHei" charset="-122"/>
                <a:cs typeface="Microsoft YaHei" charset="-122"/>
              </a:rPr>
              <a:t>z</a:t>
            </a:r>
            <a:endParaRPr kumimoji="1" lang="zh-CN" altLang="en-US" sz="2400" b="1" spc="300">
              <a:solidFill>
                <a:srgbClr val="66CD2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8" name="直线箭头连接符 27"/>
          <p:cNvCxnSpPr/>
          <p:nvPr/>
        </p:nvCxnSpPr>
        <p:spPr>
          <a:xfrm>
            <a:off x="2691414" y="3831330"/>
            <a:ext cx="1681624" cy="84532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2691414" y="4994103"/>
            <a:ext cx="153825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2691414" y="5204329"/>
            <a:ext cx="1599895" cy="99223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6874980" y="4994101"/>
            <a:ext cx="452747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874561" y="4566890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w2</a:t>
            </a:r>
            <a:endParaRPr kumimoji="1" lang="zh-CN" altLang="en-US" sz="2000" b="1" spc="300">
              <a:solidFill>
                <a:schemeClr val="accent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221288" y="3767723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rPr>
              <a:t>w1</a:t>
            </a:r>
            <a:endParaRPr kumimoji="1" lang="zh-CN" altLang="en-US" sz="2000" b="1" spc="300">
              <a:solidFill>
                <a:schemeClr val="accent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线连接符 2"/>
          <p:cNvCxnSpPr>
            <a:stCxn id="29" idx="0"/>
            <a:endCxn id="29" idx="2"/>
          </p:cNvCxnSpPr>
          <p:nvPr/>
        </p:nvCxnSpPr>
        <p:spPr>
          <a:xfrm>
            <a:off x="5536402" y="4607242"/>
            <a:ext cx="0" cy="773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14152" y="1295331"/>
            <a:ext cx="3464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i="1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y=sgn(x1*w1+x2*w2+b)</a:t>
            </a:r>
            <a:endParaRPr kumimoji="1" lang="zh-CN" altLang="en-US" sz="2200" i="1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2306" y="1869273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对输入和权值进行线性加权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812306" y="2243056"/>
            <a:ext cx="7451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sgn</a:t>
            </a:r>
            <a:r>
              <a:rPr kumimoji="1"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函数（取符号）：当加权结果大于</a:t>
            </a:r>
            <a:r>
              <a:rPr kumimoji="1"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时输出</a:t>
            </a:r>
            <a:r>
              <a:rPr kumimoji="1"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，否则输出</a:t>
            </a:r>
            <a:r>
              <a:rPr kumimoji="1"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endParaRPr kumimoji="1"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78208" y="846250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zh-CN" altLang="en-US" sz="20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以下神经元模型，将输入向量映射到二元输出值，可解决二元分类问题</a:t>
            </a:r>
          </a:p>
        </p:txBody>
      </p:sp>
    </p:spTree>
    <p:extLst>
      <p:ext uri="{BB962C8B-B14F-4D97-AF65-F5344CB8AC3E}">
        <p14:creationId xmlns:p14="http://schemas.microsoft.com/office/powerpoint/2010/main" val="14769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478" y="42555"/>
            <a:ext cx="6283419" cy="639216"/>
          </a:xfrm>
        </p:spPr>
        <p:txBody>
          <a:bodyPr/>
          <a:lstStyle/>
          <a:p>
            <a:r>
              <a:rPr lang="zh-CN" altLang="en-US"/>
              <a:t>线性分类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236271" y="3890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113123" y="997011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  </a:t>
            </a:r>
            <a:r>
              <a: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训练单层神经网络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5" y="2045815"/>
            <a:ext cx="11214100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29" y="4243909"/>
            <a:ext cx="5207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34" y="2780324"/>
            <a:ext cx="2398244" cy="23472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5497" y="1750772"/>
            <a:ext cx="5671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这是一个字迹歪斜，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像素，超低分辨率的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5497" y="95014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这是几？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691786" y="2806208"/>
            <a:ext cx="813042" cy="2183752"/>
            <a:chOff x="691786" y="2806208"/>
            <a:chExt cx="813042" cy="2183752"/>
          </a:xfrm>
        </p:grpSpPr>
        <p:sp>
          <p:nvSpPr>
            <p:cNvPr id="11" name="左大括号 10"/>
            <p:cNvSpPr/>
            <p:nvPr/>
          </p:nvSpPr>
          <p:spPr>
            <a:xfrm>
              <a:off x="1177816" y="2806208"/>
              <a:ext cx="327012" cy="2183752"/>
            </a:xfrm>
            <a:prstGeom prst="leftBrac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91786" y="3753878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28</a:t>
              </a:r>
              <a:endPara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1558832" y="5240510"/>
            <a:ext cx="2374885" cy="709447"/>
            <a:chOff x="1558832" y="5240510"/>
            <a:chExt cx="2374885" cy="709447"/>
          </a:xfrm>
        </p:grpSpPr>
        <p:sp>
          <p:nvSpPr>
            <p:cNvPr id="21" name="左大括号 20"/>
            <p:cNvSpPr/>
            <p:nvPr/>
          </p:nvSpPr>
          <p:spPr>
            <a:xfrm rot="5400000" flipH="1">
              <a:off x="2638460" y="4160882"/>
              <a:ext cx="215630" cy="2374885"/>
            </a:xfrm>
            <a:prstGeom prst="leftBrac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03260" y="5549847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28</a:t>
              </a:r>
              <a:endPara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34" y="2799584"/>
            <a:ext cx="2398244" cy="2347218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524453" y="3780366"/>
            <a:ext cx="474134" cy="347134"/>
          </a:xfrm>
          <a:prstGeom prst="rightArrow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89317" y="3188363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9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0332" y="1719994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400" b="1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4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 animBg="1"/>
      <p:bldP spid="1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478" y="42555"/>
            <a:ext cx="6283419" cy="639216"/>
          </a:xfrm>
        </p:spPr>
        <p:txBody>
          <a:bodyPr/>
          <a:lstStyle/>
          <a:p>
            <a:r>
              <a:rPr lang="zh-CN" altLang="en-US"/>
              <a:t>线性分类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236271" y="3890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179761" y="1199888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  </a:t>
            </a:r>
            <a:r>
              <a: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训练单层神经网络</a:t>
            </a:r>
          </a:p>
        </p:txBody>
      </p:sp>
      <p:grpSp>
        <p:nvGrpSpPr>
          <p:cNvPr id="54" name="组 53"/>
          <p:cNvGrpSpPr/>
          <p:nvPr/>
        </p:nvGrpSpPr>
        <p:grpSpPr>
          <a:xfrm>
            <a:off x="1592650" y="1791300"/>
            <a:ext cx="1733049" cy="400110"/>
            <a:chOff x="1530656" y="3473555"/>
            <a:chExt cx="1733049" cy="400110"/>
          </a:xfrm>
        </p:grpSpPr>
        <p:sp>
          <p:nvSpPr>
            <p:cNvPr id="55" name="文本框 54"/>
            <p:cNvSpPr txBox="1"/>
            <p:nvPr/>
          </p:nvSpPr>
          <p:spPr>
            <a:xfrm>
              <a:off x="1530656" y="3473555"/>
              <a:ext cx="12838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w=w</a:t>
              </a:r>
              <a:r>
                <a:rPr kumimoji="1" lang="en-US" altLang="zh-CN" sz="2000" baseline="-25000">
                  <a:latin typeface="Microsoft YaHei" charset="-122"/>
                  <a:ea typeface="Microsoft YaHei" charset="-122"/>
                  <a:cs typeface="Microsoft YaHei" charset="-122"/>
                </a:rPr>
                <a:t>old </a:t>
              </a:r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56" name="组 55"/>
            <p:cNvGrpSpPr/>
            <p:nvPr/>
          </p:nvGrpSpPr>
          <p:grpSpPr>
            <a:xfrm>
              <a:off x="2740614" y="3473555"/>
              <a:ext cx="523091" cy="400110"/>
              <a:chOff x="2726544" y="3668979"/>
              <a:chExt cx="523091" cy="400110"/>
            </a:xfrm>
          </p:grpSpPr>
          <p:sp>
            <p:nvSpPr>
              <p:cNvPr id="57" name="三角形 56"/>
              <p:cNvSpPr/>
              <p:nvPr/>
            </p:nvSpPr>
            <p:spPr>
              <a:xfrm>
                <a:off x="2726544" y="3804673"/>
                <a:ext cx="213928" cy="163891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2862991" y="3668979"/>
                <a:ext cx="38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latin typeface="Microsoft YaHei" charset="-122"/>
                    <a:ea typeface="Microsoft YaHei" charset="-122"/>
                    <a:cs typeface="Microsoft YaHei" charset="-122"/>
                  </a:rPr>
                  <a:t>w</a:t>
                </a:r>
                <a:endParaRPr kumimoji="1" lang="zh-CN" altLang="en-US" sz="20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59" name="组 58"/>
          <p:cNvGrpSpPr/>
          <p:nvPr/>
        </p:nvGrpSpPr>
        <p:grpSpPr>
          <a:xfrm>
            <a:off x="1591288" y="2417881"/>
            <a:ext cx="1694577" cy="400110"/>
            <a:chOff x="1529294" y="4100136"/>
            <a:chExt cx="1694577" cy="400110"/>
          </a:xfrm>
        </p:grpSpPr>
        <p:sp>
          <p:nvSpPr>
            <p:cNvPr id="60" name="文本框 59"/>
            <p:cNvSpPr txBox="1"/>
            <p:nvPr/>
          </p:nvSpPr>
          <p:spPr>
            <a:xfrm>
              <a:off x="1529294" y="4100136"/>
              <a:ext cx="1207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b=b</a:t>
              </a:r>
              <a:r>
                <a:rPr kumimoji="1" lang="en-US" altLang="zh-CN" sz="2000" baseline="-25000">
                  <a:latin typeface="Microsoft YaHei" charset="-122"/>
                  <a:ea typeface="Microsoft YaHei" charset="-122"/>
                  <a:cs typeface="Microsoft YaHei" charset="-122"/>
                </a:rPr>
                <a:t>old </a:t>
              </a:r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61" name="组 60"/>
            <p:cNvGrpSpPr/>
            <p:nvPr/>
          </p:nvGrpSpPr>
          <p:grpSpPr>
            <a:xfrm>
              <a:off x="2739252" y="4100136"/>
              <a:ext cx="484619" cy="400110"/>
              <a:chOff x="2726544" y="3668979"/>
              <a:chExt cx="484619" cy="400110"/>
            </a:xfrm>
          </p:grpSpPr>
          <p:sp>
            <p:nvSpPr>
              <p:cNvPr id="62" name="三角形 61"/>
              <p:cNvSpPr/>
              <p:nvPr/>
            </p:nvSpPr>
            <p:spPr>
              <a:xfrm>
                <a:off x="2726544" y="3804673"/>
                <a:ext cx="213928" cy="163891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2862991" y="3668979"/>
                <a:ext cx="34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latin typeface="Microsoft YaHei" charset="-122"/>
                    <a:ea typeface="Microsoft YaHei" charset="-122"/>
                    <a:cs typeface="Microsoft YaHei" charset="-122"/>
                  </a:rPr>
                  <a:t>b</a:t>
                </a:r>
                <a:endParaRPr kumimoji="1" lang="zh-CN" altLang="en-US" sz="20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64" name="组 63"/>
          <p:cNvGrpSpPr/>
          <p:nvPr/>
        </p:nvGrpSpPr>
        <p:grpSpPr>
          <a:xfrm>
            <a:off x="4610826" y="2417881"/>
            <a:ext cx="484619" cy="400110"/>
            <a:chOff x="2726544" y="3668979"/>
            <a:chExt cx="484619" cy="400110"/>
          </a:xfrm>
        </p:grpSpPr>
        <p:sp>
          <p:nvSpPr>
            <p:cNvPr id="65" name="三角形 64"/>
            <p:cNvSpPr/>
            <p:nvPr/>
          </p:nvSpPr>
          <p:spPr>
            <a:xfrm>
              <a:off x="2726544" y="3804673"/>
              <a:ext cx="213928" cy="16389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862991" y="36689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4610826" y="1791300"/>
            <a:ext cx="523091" cy="400110"/>
            <a:chOff x="2726544" y="3668979"/>
            <a:chExt cx="523091" cy="400110"/>
          </a:xfrm>
        </p:grpSpPr>
        <p:sp>
          <p:nvSpPr>
            <p:cNvPr id="68" name="三角形 67"/>
            <p:cNvSpPr/>
            <p:nvPr/>
          </p:nvSpPr>
          <p:spPr>
            <a:xfrm>
              <a:off x="2726544" y="3804673"/>
              <a:ext cx="213928" cy="16389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862991" y="3668979"/>
              <a:ext cx="386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w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082303" y="1808884"/>
                <a:ext cx="1618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latin typeface="Microsoft YaHei" charset="-122"/>
                    <a:ea typeface="Microsoft YaHei" charset="-122"/>
                    <a:cs typeface="Microsoft YaHei" charset="-122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𝔶</m:t>
                    </m:r>
                    <m:r>
                      <a:rPr kumimoji="1" lang="en-US" altLang="zh-CN" sz="2000" b="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d>
                      <m:dPr>
                        <m:ctrlP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𝑧</m:t>
                        </m:r>
                      </m:e>
                    </m:d>
                    <m:r>
                      <a:rPr kumimoji="1" lang="en-US" altLang="zh-CN" sz="2000" b="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kumimoji="1" lang="en-US" altLang="zh-CN" sz="2000" b="0" i="1" baseline="-2500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endParaRPr kumimoji="1" lang="zh-CN" altLang="en-US" sz="2000" baseline="-250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03" y="1808884"/>
                <a:ext cx="161877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151" t="-100000" b="-1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078247" y="2417881"/>
                <a:ext cx="13926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latin typeface="Microsoft YaHei" charset="-122"/>
                    <a:ea typeface="Microsoft YaHei" charset="-122"/>
                    <a:cs typeface="Microsoft YaHei" charset="-122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𝔶</m:t>
                    </m:r>
                    <m:r>
                      <a:rPr kumimoji="1" lang="en-US" altLang="zh-CN" sz="2000" b="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d>
                      <m:dPr>
                        <m:ctrlP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r>
                          <a:rPr kumimoji="1" lang="en-US" altLang="zh-CN" sz="2000" b="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𝑧</m:t>
                        </m:r>
                      </m:e>
                    </m:d>
                  </m:oMath>
                </a14:m>
                <a:endParaRPr kumimoji="1" lang="zh-CN" altLang="en-US" sz="2000" baseline="-250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247" y="2417881"/>
                <a:ext cx="139262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4386" t="-100000" b="-1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37184" y="3886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1532950" y="3635874"/>
            <a:ext cx="3214323" cy="2168274"/>
            <a:chOff x="2584719" y="1237946"/>
            <a:chExt cx="3214323" cy="2168274"/>
          </a:xfrm>
        </p:grpSpPr>
        <p:cxnSp>
          <p:nvCxnSpPr>
            <p:cNvPr id="37" name="直线箭头连接符 36"/>
            <p:cNvCxnSpPr/>
            <p:nvPr/>
          </p:nvCxnSpPr>
          <p:spPr>
            <a:xfrm>
              <a:off x="3010417" y="2883897"/>
              <a:ext cx="2788625" cy="15142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 flipH="1" flipV="1">
              <a:off x="3413232" y="1580179"/>
              <a:ext cx="19216" cy="1618033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2584719" y="303688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410471" y="161534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245755" y="1243598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FF7E79"/>
                  </a:solidFill>
                </a:rPr>
                <a:t>·</a:t>
              </a:r>
              <a:endParaRPr kumimoji="1" lang="zh-CN" altLang="en-US" sz="7200" b="1">
                <a:solidFill>
                  <a:srgbClr val="FF7E79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407375" y="303229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284663" y="2351467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242622" y="2315530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209490" y="1237946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00B050"/>
                  </a:solidFill>
                </a:rPr>
                <a:t>·</a:t>
              </a:r>
              <a:endParaRPr kumimoji="1" lang="zh-CN" altLang="en-US" sz="7200" b="1">
                <a:solidFill>
                  <a:srgbClr val="00B050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584719" y="158017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78" name="直线连接符 77"/>
          <p:cNvCxnSpPr/>
          <p:nvPr/>
        </p:nvCxnSpPr>
        <p:spPr>
          <a:xfrm>
            <a:off x="1997499" y="3821968"/>
            <a:ext cx="2269755" cy="1620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4239071" y="4439349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1653872" y="4728293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72262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478" y="42555"/>
            <a:ext cx="6283419" cy="639216"/>
          </a:xfrm>
        </p:spPr>
        <p:txBody>
          <a:bodyPr/>
          <a:lstStyle/>
          <a:p>
            <a:r>
              <a:rPr lang="zh-CN" altLang="en-US"/>
              <a:t>线性分类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942793" y="3424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5636" y="792689"/>
            <a:ext cx="1459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i="1" spc="3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(1) </a:t>
            </a:r>
            <a:r>
              <a:rPr kumimoji="1" lang="zh-CN" altLang="en-US" sz="2200" b="1" i="1" spc="3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319245" y="1505982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  </a:t>
            </a:r>
            <a:r>
              <a: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使用单层神经网络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575423" y="3457116"/>
            <a:ext cx="540000" cy="540000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noAutofit/>
          </a:bodyPr>
          <a:lstStyle/>
          <a:p>
            <a:pPr algn="ctr"/>
            <a:r>
              <a:rPr kumimoji="1" lang="en-US" altLang="zh-CN" spc="300">
                <a:latin typeface="Microsoft YaHei" charset="-122"/>
                <a:ea typeface="Microsoft YaHei" charset="-122"/>
                <a:cs typeface="Microsoft YaHei" charset="-122"/>
              </a:rPr>
              <a:t>x1</a:t>
            </a:r>
            <a:endParaRPr kumimoji="1" lang="zh-CN" altLang="en-US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>
            <a:off x="2115423" y="3727116"/>
            <a:ext cx="2176004" cy="580128"/>
          </a:xfrm>
          <a:prstGeom prst="straightConnector1">
            <a:avLst/>
          </a:prstGeom>
          <a:ln w="38100">
            <a:solidFill>
              <a:srgbClr val="89C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2115423" y="4443461"/>
            <a:ext cx="2176004" cy="118534"/>
          </a:xfrm>
          <a:prstGeom prst="straightConnector1">
            <a:avLst/>
          </a:prstGeom>
          <a:ln w="38100">
            <a:solidFill>
              <a:srgbClr val="89C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2115423" y="4828686"/>
            <a:ext cx="2176004" cy="331121"/>
          </a:xfrm>
          <a:prstGeom prst="straightConnector1">
            <a:avLst/>
          </a:prstGeom>
          <a:ln w="38100">
            <a:solidFill>
              <a:srgbClr val="89C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575423" y="4173461"/>
            <a:ext cx="540000" cy="540000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noAutofit/>
          </a:bodyPr>
          <a:lstStyle/>
          <a:p>
            <a:pPr algn="ctr"/>
            <a:r>
              <a:rPr kumimoji="1" lang="en-US" altLang="zh-CN" spc="300">
                <a:latin typeface="Microsoft YaHei" charset="-122"/>
                <a:ea typeface="Microsoft YaHei" charset="-122"/>
                <a:cs typeface="Microsoft YaHei" charset="-122"/>
              </a:rPr>
              <a:t>x2</a:t>
            </a:r>
            <a:endParaRPr kumimoji="1" lang="zh-CN" altLang="en-US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75423" y="4945252"/>
            <a:ext cx="540000" cy="540000"/>
          </a:xfrm>
          <a:prstGeom prst="ellipse">
            <a:avLst/>
          </a:prstGeom>
          <a:solidFill>
            <a:schemeClr val="accent2"/>
          </a:solidFill>
        </p:spPr>
        <p:txBody>
          <a:bodyPr wrap="none" rtlCol="0">
            <a:noAutofit/>
          </a:bodyPr>
          <a:lstStyle/>
          <a:p>
            <a:pPr algn="ctr"/>
            <a:r>
              <a:rPr kumimoji="1" lang="en-US" altLang="zh-CN" spc="30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pc="3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62555" y="4257890"/>
            <a:ext cx="720000" cy="720000"/>
          </a:xfrm>
          <a:prstGeom prst="ellipse">
            <a:avLst/>
          </a:prstGeom>
          <a:solidFill>
            <a:srgbClr val="89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800" b="1" i="1" spc="3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z</a:t>
            </a:r>
            <a:endParaRPr kumimoji="1" lang="zh-CN" altLang="en-US" sz="2800" b="1" i="1" spc="3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770407" y="3680755"/>
            <a:ext cx="50206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w1</a:t>
            </a:r>
            <a:endParaRPr kumimoji="1" lang="zh-CN" alt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46551" y="4248558"/>
            <a:ext cx="50206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w2</a:t>
            </a:r>
            <a:endParaRPr kumimoji="1" lang="zh-CN" alt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49882" y="2097394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z=sgn(x1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w1+x2*w2+b)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2" name="组 71"/>
          <p:cNvGrpSpPr/>
          <p:nvPr/>
        </p:nvGrpSpPr>
        <p:grpSpPr>
          <a:xfrm>
            <a:off x="6638559" y="3173753"/>
            <a:ext cx="3214323" cy="2168274"/>
            <a:chOff x="2584719" y="1237946"/>
            <a:chExt cx="3214323" cy="2168274"/>
          </a:xfrm>
        </p:grpSpPr>
        <p:cxnSp>
          <p:nvCxnSpPr>
            <p:cNvPr id="73" name="直线箭头连接符 72"/>
            <p:cNvCxnSpPr/>
            <p:nvPr/>
          </p:nvCxnSpPr>
          <p:spPr>
            <a:xfrm>
              <a:off x="3010417" y="2883897"/>
              <a:ext cx="2788625" cy="15142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箭头连接符 73"/>
            <p:cNvCxnSpPr/>
            <p:nvPr/>
          </p:nvCxnSpPr>
          <p:spPr>
            <a:xfrm flipH="1" flipV="1">
              <a:off x="3413232" y="1580179"/>
              <a:ext cx="19216" cy="1618033"/>
            </a:xfrm>
            <a:prstGeom prst="straightConnector1">
              <a:avLst/>
            </a:prstGeom>
            <a:ln w="28575">
              <a:solidFill>
                <a:srgbClr val="89C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2584719" y="303688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410471" y="161534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245755" y="1243598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FF7E79"/>
                  </a:solidFill>
                </a:rPr>
                <a:t>·</a:t>
              </a:r>
              <a:endParaRPr kumimoji="1" lang="zh-CN" altLang="en-US" sz="7200" b="1">
                <a:solidFill>
                  <a:srgbClr val="FF7E79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407375" y="3032298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(1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284663" y="2351467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242622" y="2315530"/>
              <a:ext cx="370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b="1">
                  <a:solidFill>
                    <a:srgbClr val="00B050"/>
                  </a:solidFill>
                </a:rPr>
                <a:t>·</a:t>
              </a:r>
              <a:endParaRPr kumimoji="1" lang="zh-CN" altLang="en-US" sz="6000" b="1">
                <a:solidFill>
                  <a:srgbClr val="00B050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3209490" y="1237946"/>
              <a:ext cx="4074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b="1">
                  <a:solidFill>
                    <a:srgbClr val="00B050"/>
                  </a:solidFill>
                </a:rPr>
                <a:t>·</a:t>
              </a:r>
              <a:endParaRPr kumimoji="1" lang="zh-CN" altLang="en-US" sz="7200" b="1">
                <a:solidFill>
                  <a:srgbClr val="00B050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584719" y="158017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(0</a:t>
              </a:r>
              <a:r>
                <a:rPr kumimoji="1" lang="zh-CN" altLang="en-US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kumimoji="1" lang="en-US" altLang="zh-CN" b="1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1)</a:t>
              </a:r>
              <a:endParaRPr kumimoji="1" lang="zh-CN" altLang="en-US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83" name="直线连接符 82"/>
          <p:cNvCxnSpPr/>
          <p:nvPr/>
        </p:nvCxnSpPr>
        <p:spPr>
          <a:xfrm>
            <a:off x="6808729" y="3885318"/>
            <a:ext cx="2269755" cy="1620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9344680" y="3977228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6759481" y="4266172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113527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052100" y="740701"/>
            <a:ext cx="4096512" cy="1248139"/>
          </a:xfrm>
        </p:spPr>
        <p:txBody>
          <a:bodyPr/>
          <a:lstStyle/>
          <a:p>
            <a:r>
              <a:rPr kumimoji="1" lang="en-US" altLang="zh-CN" b="1" spc="400"/>
              <a:t>1</a:t>
            </a:r>
            <a:endParaRPr kumimoji="1" lang="zh-CN" altLang="en-US" b="1" spc="40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4052100" y="1988840"/>
            <a:ext cx="4080000" cy="3460173"/>
          </a:xfrm>
          <a:solidFill>
            <a:srgbClr val="0070C0"/>
          </a:solidFill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kumimoji="1" lang="zh-CN" altLang="en-US" sz="3200" b="1" spc="800"/>
              <a:t>基本结构与概念</a:t>
            </a:r>
            <a:endParaRPr kumimoji="1" lang="en-US" altLang="zh-CN" sz="3200" b="1" spc="800"/>
          </a:p>
          <a:p>
            <a:pPr lvl="2">
              <a:lnSpc>
                <a:spcPct val="150000"/>
              </a:lnSpc>
            </a:pPr>
            <a:r>
              <a:rPr lang="en-US" altLang="zh-CN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</a:t>
            </a:r>
            <a:r>
              <a:rPr lang="zh-CN" altLang="en-US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计算图</a:t>
            </a:r>
            <a:endParaRPr lang="en-US" altLang="zh-CN" sz="2133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lang="zh-CN" altLang="en-US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占位符</a:t>
            </a:r>
            <a:endParaRPr lang="en-US" altLang="zh-CN" sz="2133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1.3</a:t>
            </a:r>
            <a:r>
              <a:rPr lang="zh-CN" altLang="en-US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张量</a:t>
            </a:r>
            <a:endParaRPr lang="en-US" altLang="zh-CN" sz="2133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b="1" spc="800"/>
          </a:p>
        </p:txBody>
      </p:sp>
    </p:spTree>
    <p:extLst>
      <p:ext uri="{BB962C8B-B14F-4D97-AF65-F5344CB8AC3E}">
        <p14:creationId xmlns:p14="http://schemas.microsoft.com/office/powerpoint/2010/main" val="13740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0" y="0"/>
            <a:ext cx="2003955" cy="639216"/>
          </a:xfrm>
        </p:spPr>
        <p:txBody>
          <a:bodyPr/>
          <a:lstStyle/>
          <a:p>
            <a:pPr algn="ctr"/>
            <a:r>
              <a:rPr kumimoji="1" lang="zh-CN" altLang="en-US"/>
              <a:t>张量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4587466" y="985841"/>
            <a:ext cx="1944000" cy="420892"/>
            <a:chOff x="2270753" y="1828800"/>
            <a:chExt cx="1944000" cy="420892"/>
          </a:xfrm>
        </p:grpSpPr>
        <p:sp>
          <p:nvSpPr>
            <p:cNvPr id="7" name="文本框 6"/>
            <p:cNvSpPr txBox="1"/>
            <p:nvPr/>
          </p:nvSpPr>
          <p:spPr>
            <a:xfrm>
              <a:off x="2306781" y="1828800"/>
              <a:ext cx="16225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Dimensions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" name="直线连接符 11"/>
            <p:cNvCxnSpPr/>
            <p:nvPr/>
          </p:nvCxnSpPr>
          <p:spPr>
            <a:xfrm flipV="1">
              <a:off x="2270753" y="2249692"/>
              <a:ext cx="194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 15"/>
          <p:cNvGrpSpPr/>
          <p:nvPr/>
        </p:nvGrpSpPr>
        <p:grpSpPr>
          <a:xfrm>
            <a:off x="6920859" y="985841"/>
            <a:ext cx="1944000" cy="433911"/>
            <a:chOff x="2244438" y="1768960"/>
            <a:chExt cx="1944000" cy="433911"/>
          </a:xfrm>
        </p:grpSpPr>
        <p:sp>
          <p:nvSpPr>
            <p:cNvPr id="17" name="文本框 16"/>
            <p:cNvSpPr txBox="1"/>
            <p:nvPr/>
          </p:nvSpPr>
          <p:spPr>
            <a:xfrm>
              <a:off x="2293951" y="1768960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Example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 flipV="1">
              <a:off x="2244438" y="2202871"/>
              <a:ext cx="194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 18"/>
          <p:cNvGrpSpPr/>
          <p:nvPr/>
        </p:nvGrpSpPr>
        <p:grpSpPr>
          <a:xfrm>
            <a:off x="9218022" y="985841"/>
            <a:ext cx="2001011" cy="436417"/>
            <a:chOff x="2187427" y="1766454"/>
            <a:chExt cx="2001011" cy="436417"/>
          </a:xfrm>
        </p:grpSpPr>
        <p:sp>
          <p:nvSpPr>
            <p:cNvPr id="20" name="文本框 19"/>
            <p:cNvSpPr txBox="1"/>
            <p:nvPr/>
          </p:nvSpPr>
          <p:spPr>
            <a:xfrm>
              <a:off x="2187427" y="1766454"/>
              <a:ext cx="1808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latin typeface="Microsoft YaHei" charset="-122"/>
                  <a:ea typeface="Microsoft YaHei" charset="-122"/>
                  <a:cs typeface="Microsoft YaHei" charset="-122"/>
                </a:rPr>
                <a:t>Terrminology</a:t>
              </a:r>
              <a:endParaRPr kumimoji="1" lang="zh-CN" altLang="en-US" sz="20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1" name="直线连接符 20"/>
            <p:cNvCxnSpPr/>
            <p:nvPr/>
          </p:nvCxnSpPr>
          <p:spPr>
            <a:xfrm flipV="1">
              <a:off x="2244438" y="2202871"/>
              <a:ext cx="194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267100" y="165348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92073" y="165348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36469" y="1674678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Scalar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67100" y="2263173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06814" y="2327208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Vector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224063"/>
              </p:ext>
            </p:extLst>
          </p:nvPr>
        </p:nvGraphicFramePr>
        <p:xfrm>
          <a:off x="7008385" y="2287332"/>
          <a:ext cx="1387869" cy="479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3"/>
                <a:gridCol w="462623"/>
                <a:gridCol w="462623"/>
              </a:tblGrid>
              <a:tr h="479862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5267100" y="344374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06814" y="344374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Matrix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512127"/>
              </p:ext>
            </p:extLst>
          </p:nvPr>
        </p:nvGraphicFramePr>
        <p:xfrm>
          <a:off x="7008385" y="2960676"/>
          <a:ext cx="1387869" cy="1352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3"/>
                <a:gridCol w="462623"/>
                <a:gridCol w="462623"/>
              </a:tblGrid>
              <a:tr h="50015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  <a:tr h="426366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  <a:tr h="426366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5277421" y="5113171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8622"/>
              </p:ext>
            </p:extLst>
          </p:nvPr>
        </p:nvGraphicFramePr>
        <p:xfrm>
          <a:off x="7079107" y="4569390"/>
          <a:ext cx="1419684" cy="1346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228"/>
                <a:gridCol w="473228"/>
                <a:gridCol w="473228"/>
              </a:tblGrid>
              <a:tr h="497739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  <a:tr h="4243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  <a:tr h="4243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808383"/>
              </p:ext>
            </p:extLst>
          </p:nvPr>
        </p:nvGraphicFramePr>
        <p:xfrm>
          <a:off x="6915623" y="4680918"/>
          <a:ext cx="1489986" cy="126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662"/>
                <a:gridCol w="496662"/>
                <a:gridCol w="496662"/>
              </a:tblGrid>
              <a:tr h="387164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38726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38726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1404"/>
              </p:ext>
            </p:extLst>
          </p:nvPr>
        </p:nvGraphicFramePr>
        <p:xfrm>
          <a:off x="6871431" y="4826695"/>
          <a:ext cx="1419684" cy="1346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228"/>
                <a:gridCol w="473228"/>
                <a:gridCol w="473228"/>
              </a:tblGrid>
              <a:tr h="497739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243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243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9460939" y="5113171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3D Array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623494" y="1712860"/>
            <a:ext cx="318542" cy="4270856"/>
          </a:xfrm>
          <a:prstGeom prst="leftBrac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2615" y="2287332"/>
            <a:ext cx="3542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通过索引来定位序列中的元素，向量需要使用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个索引，矩阵要分别指定行列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个索引，而在三维数组中则需要使用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个索引。这个索引的数量就是张量的秩。</a:t>
            </a:r>
          </a:p>
        </p:txBody>
      </p:sp>
    </p:spTree>
    <p:extLst>
      <p:ext uri="{BB962C8B-B14F-4D97-AF65-F5344CB8AC3E}">
        <p14:creationId xmlns:p14="http://schemas.microsoft.com/office/powerpoint/2010/main" val="11481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5" grpId="0"/>
      <p:bldP spid="27" grpId="0"/>
      <p:bldP spid="29" grpId="0"/>
      <p:bldP spid="30" grpId="0"/>
      <p:bldP spid="33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3080" y="0"/>
            <a:ext cx="6283419" cy="639216"/>
          </a:xfrm>
        </p:spPr>
        <p:txBody>
          <a:bodyPr>
            <a:normAutofit/>
          </a:bodyPr>
          <a:lstStyle/>
          <a:p>
            <a:r>
              <a:rPr kumimoji="1" lang="zh-CN" altLang="en-US"/>
              <a:t>张量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06730" y="1099122"/>
            <a:ext cx="5675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张量的阶数也称为维度，或者轴，英文为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axis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59875"/>
              </p:ext>
            </p:extLst>
          </p:nvPr>
        </p:nvGraphicFramePr>
        <p:xfrm>
          <a:off x="3239832" y="2852264"/>
          <a:ext cx="2205963" cy="1709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321"/>
                <a:gridCol w="735321"/>
                <a:gridCol w="735321"/>
              </a:tblGrid>
              <a:tr h="63200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  <a:tr h="538766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  <a:tr h="538766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 anchorCtr="1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14437" y="3582212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axis=1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239832" y="2919462"/>
            <a:ext cx="2205963" cy="1626392"/>
            <a:chOff x="2989492" y="3153409"/>
            <a:chExt cx="2205963" cy="1626392"/>
          </a:xfrm>
        </p:grpSpPr>
        <p:sp>
          <p:nvSpPr>
            <p:cNvPr id="5" name="矩形 4"/>
            <p:cNvSpPr/>
            <p:nvPr/>
          </p:nvSpPr>
          <p:spPr>
            <a:xfrm>
              <a:off x="2989492" y="3153409"/>
              <a:ext cx="2205963" cy="4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989492" y="3704213"/>
              <a:ext cx="2205963" cy="4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989492" y="4311801"/>
              <a:ext cx="2205963" cy="4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851715" y="2969337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600">
                <a:latin typeface="Microsoft YaHei" charset="-122"/>
                <a:ea typeface="Microsoft YaHei" charset="-122"/>
                <a:cs typeface="Microsoft YaHei" charset="-122"/>
              </a:rPr>
              <a:t>[0,1,2]</a:t>
            </a:r>
            <a:endParaRPr kumimoji="1" lang="zh-CN" altLang="en-US" sz="2000" spc="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851715" y="3513559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600">
                <a:latin typeface="Microsoft YaHei" charset="-122"/>
                <a:ea typeface="Microsoft YaHei" charset="-122"/>
                <a:cs typeface="Microsoft YaHei" charset="-122"/>
              </a:rPr>
              <a:t>[3,4,5]</a:t>
            </a:r>
            <a:endParaRPr kumimoji="1" lang="zh-CN" altLang="en-US" sz="2000" spc="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51715" y="4057782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600">
                <a:latin typeface="Microsoft YaHei" charset="-122"/>
                <a:ea typeface="Microsoft YaHei" charset="-122"/>
                <a:cs typeface="Microsoft YaHei" charset="-122"/>
              </a:rPr>
              <a:t>[6,7,8]</a:t>
            </a:r>
            <a:endParaRPr kumimoji="1" lang="zh-CN" altLang="en-US" sz="2000" spc="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591056" y="3673783"/>
            <a:ext cx="356722" cy="2169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50530" y="1940557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axis=0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右箭头 41"/>
          <p:cNvSpPr/>
          <p:nvPr/>
        </p:nvSpPr>
        <p:spPr>
          <a:xfrm rot="5400000">
            <a:off x="4164291" y="2432799"/>
            <a:ext cx="357041" cy="2406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3" name="组 42"/>
          <p:cNvGrpSpPr/>
          <p:nvPr/>
        </p:nvGrpSpPr>
        <p:grpSpPr>
          <a:xfrm rot="5400000">
            <a:off x="3484281" y="2731965"/>
            <a:ext cx="1758089" cy="1998688"/>
            <a:chOff x="2989488" y="3051051"/>
            <a:chExt cx="2205967" cy="1757996"/>
          </a:xfrm>
        </p:grpSpPr>
        <p:sp>
          <p:nvSpPr>
            <p:cNvPr id="44" name="矩形 43"/>
            <p:cNvSpPr/>
            <p:nvPr/>
          </p:nvSpPr>
          <p:spPr>
            <a:xfrm>
              <a:off x="2989488" y="3051051"/>
              <a:ext cx="2205962" cy="468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89492" y="3704213"/>
              <a:ext cx="2205963" cy="468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989492" y="4341047"/>
              <a:ext cx="2205963" cy="468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728006" y="4723129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600">
                <a:latin typeface="Microsoft YaHei" charset="-122"/>
                <a:ea typeface="Microsoft YaHei" charset="-122"/>
                <a:cs typeface="Microsoft YaHei" charset="-122"/>
              </a:rPr>
              <a:t>[0,3,6]</a:t>
            </a:r>
            <a:endParaRPr kumimoji="1" lang="zh-CN" altLang="en-US" sz="2000" spc="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728006" y="5144583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600">
                <a:latin typeface="Microsoft YaHei" charset="-122"/>
                <a:ea typeface="Microsoft YaHei" charset="-122"/>
                <a:cs typeface="Microsoft YaHei" charset="-122"/>
              </a:rPr>
              <a:t>[1,4,7]</a:t>
            </a:r>
            <a:endParaRPr kumimoji="1" lang="zh-CN" altLang="en-US" sz="2000" spc="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8006" y="5544693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600">
                <a:latin typeface="Microsoft YaHei" charset="-122"/>
                <a:ea typeface="Microsoft YaHei" charset="-122"/>
                <a:cs typeface="Microsoft YaHei" charset="-122"/>
              </a:rPr>
              <a:t>[2,5,8]</a:t>
            </a:r>
            <a:endParaRPr kumimoji="1" lang="zh-CN" altLang="en-US" sz="2000" spc="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4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9" grpId="0"/>
      <p:bldP spid="40" grpId="0"/>
      <p:bldP spid="24" grpId="0" animBg="1"/>
      <p:bldP spid="41" grpId="0"/>
      <p:bldP spid="42" grpId="0" animBg="1"/>
      <p:bldP spid="47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张量</a:t>
            </a:r>
          </a:p>
        </p:txBody>
      </p:sp>
      <p:sp>
        <p:nvSpPr>
          <p:cNvPr id="9" name="矩形 8"/>
          <p:cNvSpPr/>
          <p:nvPr/>
        </p:nvSpPr>
        <p:spPr>
          <a:xfrm>
            <a:off x="696461" y="854063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3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示例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14467" y="854063"/>
            <a:ext cx="7265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有二维数组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[[11,2],[10,4]]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，输出沿两个轴方向的最大值。</a:t>
            </a:r>
          </a:p>
        </p:txBody>
      </p:sp>
      <p:sp>
        <p:nvSpPr>
          <p:cNvPr id="3" name="矩形 2"/>
          <p:cNvSpPr/>
          <p:nvPr/>
        </p:nvSpPr>
        <p:spPr>
          <a:xfrm>
            <a:off x="849571" y="1616173"/>
            <a:ext cx="7886784" cy="524182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432000" bIns="57600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import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numpy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as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np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定义二维数组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arr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np.array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([[</a:t>
            </a:r>
            <a:r>
              <a:rPr lang="mr-IN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]])</a:t>
            </a:r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axis=0,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纵轴方向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max1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np.max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arr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axis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#axis=1,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横轴方向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max2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np.max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arr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axis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mr-I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纵轴方向 </a:t>
            </a:r>
            <a:r>
              <a:rPr lang="mr-IN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max:{0}'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.format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max1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mr-I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横轴方向 </a:t>
            </a:r>
            <a:r>
              <a:rPr lang="mr-IN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max:{0}'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.format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max2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2247830" y="5385113"/>
            <a:ext cx="3629691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mr-IN" sz="2000">
                <a:latin typeface="Microsoft YaHei" charset="-122"/>
                <a:ea typeface="Microsoft YaHei" charset="-122"/>
                <a:cs typeface="Microsoft YaHei" charset="-122"/>
              </a:rPr>
              <a:t>纵轴方向 </a:t>
            </a:r>
            <a:r>
              <a:rPr lang="mr-IN" altLang="zh-CN" sz="2000">
                <a:latin typeface="Microsoft YaHei" charset="-122"/>
                <a:ea typeface="Microsoft YaHei" charset="-122"/>
                <a:cs typeface="Microsoft YaHei" charset="-122"/>
              </a:rPr>
              <a:t>max:[11  4]</a:t>
            </a:r>
          </a:p>
          <a:p>
            <a:pPr>
              <a:lnSpc>
                <a:spcPct val="150000"/>
              </a:lnSpc>
            </a:pPr>
            <a:r>
              <a:rPr lang="zh-CN" altLang="mr-IN" sz="2000">
                <a:latin typeface="Microsoft YaHei" charset="-122"/>
                <a:ea typeface="Microsoft YaHei" charset="-122"/>
                <a:cs typeface="Microsoft YaHei" charset="-122"/>
              </a:rPr>
              <a:t>横轴方向 </a:t>
            </a:r>
            <a:r>
              <a:rPr lang="mr-IN" altLang="zh-CN" sz="2000">
                <a:latin typeface="Microsoft YaHei" charset="-122"/>
                <a:ea typeface="Microsoft YaHei" charset="-122"/>
                <a:cs typeface="Microsoft YaHei" charset="-122"/>
              </a:rPr>
              <a:t>max:[11 10]</a:t>
            </a:r>
          </a:p>
        </p:txBody>
      </p:sp>
    </p:spTree>
    <p:extLst>
      <p:ext uri="{BB962C8B-B14F-4D97-AF65-F5344CB8AC3E}">
        <p14:creationId xmlns:p14="http://schemas.microsoft.com/office/powerpoint/2010/main" val="95023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张量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3" y="4751295"/>
            <a:ext cx="9507795" cy="15884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4" y="791616"/>
            <a:ext cx="9507795" cy="34666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891202" y="4806838"/>
            <a:ext cx="181484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列表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数组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张量</a:t>
            </a:r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7593" y="791615"/>
            <a:ext cx="9507795" cy="15574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生成一个给定值的常量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 #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语法：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tf.constant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value, dtype, shape, name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样例：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 = tf.constant([[1, 2, 3], [4, 5, 6]], int32) </a:t>
            </a:r>
            <a:endParaRPr lang="mr-IN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7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张量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4" y="4897717"/>
            <a:ext cx="8877300" cy="1234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4" y="1919195"/>
            <a:ext cx="8877300" cy="21717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144592" y="4198471"/>
            <a:ext cx="466624" cy="59167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9254" y="737061"/>
            <a:ext cx="9507795" cy="15574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转换为张量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 #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语法：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tf.convert_to_tensor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value, dtype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样例：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 = tf.convert_to_tensor( [[1, 2, 3], [4, 5, 6]], dtype=tf.float32) </a:t>
            </a:r>
            <a:endParaRPr lang="mr-IN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张量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4" y="4897717"/>
            <a:ext cx="8877300" cy="1234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4" y="1919195"/>
            <a:ext cx="8877300" cy="21717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144592" y="4198471"/>
            <a:ext cx="466624" cy="59167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9254" y="737061"/>
            <a:ext cx="9507795" cy="15574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转换为张量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 #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语法：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tf.convert_to_tensor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value, dtype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样例：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 = tf.convert_to_tensor( [[1, 2, 3], [4, 5, 6]], dtype=tf.float32) </a:t>
            </a:r>
            <a:endParaRPr lang="mr-IN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9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 运算符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8" y="898901"/>
            <a:ext cx="9342709" cy="54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70" y="406400"/>
            <a:ext cx="1384472" cy="1355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70" y="2040758"/>
            <a:ext cx="1384472" cy="1354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70" y="3674476"/>
            <a:ext cx="1384472" cy="14150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8"/>
          <a:stretch/>
        </p:blipFill>
        <p:spPr>
          <a:xfrm>
            <a:off x="1314570" y="5368831"/>
            <a:ext cx="1455980" cy="1299633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7375657" y="3290879"/>
            <a:ext cx="474134" cy="34713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54147" y="2646990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9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2794434" y="1083907"/>
            <a:ext cx="2039187" cy="164605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2794434" y="2717945"/>
            <a:ext cx="1991491" cy="42999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V="1">
            <a:off x="2929467" y="3495070"/>
            <a:ext cx="1856458" cy="886913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V="1">
            <a:off x="2929467" y="3674476"/>
            <a:ext cx="2082800" cy="220139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 37"/>
          <p:cNvGrpSpPr/>
          <p:nvPr/>
        </p:nvGrpSpPr>
        <p:grpSpPr>
          <a:xfrm>
            <a:off x="4944842" y="2691612"/>
            <a:ext cx="2116242" cy="1388388"/>
            <a:chOff x="5347687" y="4424229"/>
            <a:chExt cx="2494931" cy="1708967"/>
          </a:xfrm>
        </p:grpSpPr>
        <p:pic>
          <p:nvPicPr>
            <p:cNvPr id="34" name="Shape 127"/>
            <p:cNvPicPr preferRelativeResize="0"/>
            <p:nvPr/>
          </p:nvPicPr>
          <p:blipFill rotWithShape="1">
            <a:blip r:embed="rId7">
              <a:alphaModFix/>
            </a:blip>
            <a:srcRect l="14004" t="3264" r="4798" b="44662"/>
            <a:stretch/>
          </p:blipFill>
          <p:spPr>
            <a:xfrm>
              <a:off x="5511716" y="4424229"/>
              <a:ext cx="2053340" cy="1594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矩形 34"/>
            <p:cNvSpPr/>
            <p:nvPr/>
          </p:nvSpPr>
          <p:spPr>
            <a:xfrm rot="19378164">
              <a:off x="5347687" y="4504191"/>
              <a:ext cx="808192" cy="20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2622617">
              <a:off x="7034426" y="4565680"/>
              <a:ext cx="808192" cy="20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7208087" flipV="1">
              <a:off x="7252650" y="5794818"/>
              <a:ext cx="546999" cy="12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8"/>
          <a:stretch/>
        </p:blipFill>
        <p:spPr>
          <a:xfrm>
            <a:off x="5307917" y="1083907"/>
            <a:ext cx="870207" cy="77676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76" y="1083907"/>
            <a:ext cx="776323" cy="77676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264940" y="1115084"/>
            <a:ext cx="527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≠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443180" y="5218041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如何使计算机完成相同的判断 ？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65" y="1088672"/>
            <a:ext cx="803034" cy="79156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31" y="1091896"/>
            <a:ext cx="784279" cy="7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41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0"/>
            <a:ext cx="6283419" cy="639216"/>
          </a:xfrm>
        </p:spPr>
        <p:txBody>
          <a:bodyPr/>
          <a:lstStyle/>
          <a:p>
            <a:r>
              <a:rPr kumimoji="1" lang="en-US" altLang="zh-CN"/>
              <a:t>Tensorflow </a:t>
            </a:r>
            <a:r>
              <a:rPr kumimoji="1" lang="zh-CN" altLang="en-US"/>
              <a:t>计算图</a:t>
            </a:r>
          </a:p>
        </p:txBody>
      </p:sp>
      <p:sp>
        <p:nvSpPr>
          <p:cNvPr id="8" name="矩形 7"/>
          <p:cNvSpPr/>
          <p:nvPr/>
        </p:nvSpPr>
        <p:spPr>
          <a:xfrm>
            <a:off x="8301518" y="2519314"/>
            <a:ext cx="34601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图中的节点表示数学运算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边缘表示它们之间通信的多维数据数组(张量)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21751" y="1071243"/>
            <a:ext cx="1542313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train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24820" y="5308341"/>
            <a:ext cx="577433" cy="3948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56281" y="49082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曲线连接符 11"/>
          <p:cNvCxnSpPr>
            <a:stCxn id="19" idx="2"/>
            <a:endCxn id="33" idx="2"/>
          </p:cNvCxnSpPr>
          <p:nvPr/>
        </p:nvCxnSpPr>
        <p:spPr>
          <a:xfrm rot="10800000">
            <a:off x="2350596" y="4936776"/>
            <a:ext cx="774225" cy="568992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1579438" y="4396449"/>
            <a:ext cx="1542313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layer1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67012" y="5171768"/>
            <a:ext cx="6030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" name="曲线连接符 14"/>
          <p:cNvCxnSpPr>
            <a:stCxn id="33" idx="0"/>
          </p:cNvCxnSpPr>
          <p:nvPr/>
        </p:nvCxnSpPr>
        <p:spPr>
          <a:xfrm rot="16200000" flipV="1">
            <a:off x="1902530" y="3948384"/>
            <a:ext cx="736504" cy="15962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419812" y="3119618"/>
            <a:ext cx="1542313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layer2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20494" y="3798912"/>
            <a:ext cx="6030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8" name="曲线连接符 17"/>
          <p:cNvCxnSpPr/>
          <p:nvPr/>
        </p:nvCxnSpPr>
        <p:spPr>
          <a:xfrm rot="16200000" flipV="1">
            <a:off x="1746499" y="2675147"/>
            <a:ext cx="653192" cy="23574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955740" y="1926099"/>
            <a:ext cx="1998960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cross-entropy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7408" y="2520678"/>
            <a:ext cx="13097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1" name="曲线连接符 20"/>
          <p:cNvCxnSpPr/>
          <p:nvPr/>
        </p:nvCxnSpPr>
        <p:spPr>
          <a:xfrm rot="5400000" flipH="1" flipV="1">
            <a:off x="2246139" y="1050488"/>
            <a:ext cx="584692" cy="1166531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246033" y="1242062"/>
            <a:ext cx="146040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13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961441" y="3173638"/>
            <a:ext cx="577433" cy="3948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123964" y="2776217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5" name="曲线连接符 24"/>
          <p:cNvCxnSpPr/>
          <p:nvPr/>
        </p:nvCxnSpPr>
        <p:spPr>
          <a:xfrm rot="10800000">
            <a:off x="1955221" y="2466427"/>
            <a:ext cx="2006221" cy="904639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263555" y="3158557"/>
            <a:ext cx="6030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7" name="曲线连接符 26"/>
          <p:cNvCxnSpPr/>
          <p:nvPr/>
        </p:nvCxnSpPr>
        <p:spPr>
          <a:xfrm flipH="1" flipV="1">
            <a:off x="3892908" y="1611570"/>
            <a:ext cx="645966" cy="1759495"/>
          </a:xfrm>
          <a:prstGeom prst="curvedConnector4">
            <a:avLst>
              <a:gd name="adj1" fmla="val -35389"/>
              <a:gd name="adj2" fmla="val 7805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60505" y="2328778"/>
            <a:ext cx="146040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9" name="曲线连接符 28"/>
          <p:cNvCxnSpPr/>
          <p:nvPr/>
        </p:nvCxnSpPr>
        <p:spPr>
          <a:xfrm flipV="1">
            <a:off x="2962125" y="1611570"/>
            <a:ext cx="930783" cy="1778212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427100" y="2561556"/>
            <a:ext cx="13097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" name="曲线连接符 30"/>
          <p:cNvCxnSpPr>
            <a:stCxn id="33" idx="3"/>
          </p:cNvCxnSpPr>
          <p:nvPr/>
        </p:nvCxnSpPr>
        <p:spPr>
          <a:xfrm flipV="1">
            <a:off x="3121751" y="1611570"/>
            <a:ext cx="771157" cy="3055043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180031" y="4050025"/>
            <a:ext cx="1555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3" name="曲线连接符 32"/>
          <p:cNvCxnSpPr>
            <a:stCxn id="19" idx="6"/>
          </p:cNvCxnSpPr>
          <p:nvPr/>
        </p:nvCxnSpPr>
        <p:spPr>
          <a:xfrm flipV="1">
            <a:off x="3702253" y="1341407"/>
            <a:ext cx="961811" cy="4164361"/>
          </a:xfrm>
          <a:prstGeom prst="curvedConnector3">
            <a:avLst>
              <a:gd name="adj1" fmla="val 203714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563105" y="4807605"/>
            <a:ext cx="67839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线形标注 1 34"/>
          <p:cNvSpPr/>
          <p:nvPr/>
        </p:nvSpPr>
        <p:spPr>
          <a:xfrm>
            <a:off x="6102348" y="5200313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106907"/>
              <a:gd name="adj4" fmla="val -139659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占位符</a:t>
            </a:r>
          </a:p>
        </p:txBody>
      </p:sp>
      <p:sp>
        <p:nvSpPr>
          <p:cNvPr id="36" name="线形标注 1 35"/>
          <p:cNvSpPr/>
          <p:nvPr/>
        </p:nvSpPr>
        <p:spPr>
          <a:xfrm>
            <a:off x="6102348" y="4210666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11825"/>
              <a:gd name="adj4" fmla="val -39583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张量</a:t>
            </a:r>
          </a:p>
        </p:txBody>
      </p:sp>
      <p:sp>
        <p:nvSpPr>
          <p:cNvPr id="37" name="线形标注 1 36"/>
          <p:cNvSpPr/>
          <p:nvPr/>
        </p:nvSpPr>
        <p:spPr>
          <a:xfrm>
            <a:off x="6102347" y="3105229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-32920"/>
              <a:gd name="adj4" fmla="val -63351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张量的维度</a:t>
            </a:r>
          </a:p>
        </p:txBody>
      </p:sp>
      <p:sp>
        <p:nvSpPr>
          <p:cNvPr id="38" name="线形标注 1 37"/>
          <p:cNvSpPr/>
          <p:nvPr/>
        </p:nvSpPr>
        <p:spPr>
          <a:xfrm>
            <a:off x="6102346" y="1425787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-38513"/>
              <a:gd name="adj4" fmla="val -82115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节点</a:t>
            </a:r>
          </a:p>
        </p:txBody>
      </p:sp>
    </p:spTree>
    <p:extLst>
      <p:ext uri="{BB962C8B-B14F-4D97-AF65-F5344CB8AC3E}">
        <p14:creationId xmlns:p14="http://schemas.microsoft.com/office/powerpoint/2010/main" val="40850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0"/>
            <a:ext cx="6283419" cy="639216"/>
          </a:xfrm>
        </p:spPr>
        <p:txBody>
          <a:bodyPr/>
          <a:lstStyle/>
          <a:p>
            <a:r>
              <a:rPr kumimoji="1" lang="en-US" altLang="zh-CN"/>
              <a:t>Tensorflow </a:t>
            </a:r>
            <a:r>
              <a:rPr kumimoji="1" lang="zh-CN" altLang="en-US"/>
              <a:t>计算图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1707" y="799953"/>
            <a:ext cx="8258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i="1" spc="3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会话</a:t>
            </a:r>
          </a:p>
        </p:txBody>
      </p:sp>
      <p:sp>
        <p:nvSpPr>
          <p:cNvPr id="40" name="矩形 39"/>
          <p:cNvSpPr/>
          <p:nvPr/>
        </p:nvSpPr>
        <p:spPr>
          <a:xfrm>
            <a:off x="886690" y="1230840"/>
            <a:ext cx="103614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会话（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session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）是描述代码如何运行的软件系统环境，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需要在会话中运行程序计算数值。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tf.Session()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创建会话，并运行运算符。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" y="2844587"/>
            <a:ext cx="8447029" cy="34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0"/>
            <a:ext cx="6283419" cy="639216"/>
          </a:xfrm>
        </p:spPr>
        <p:txBody>
          <a:bodyPr/>
          <a:lstStyle/>
          <a:p>
            <a:r>
              <a:rPr kumimoji="1" lang="en-US" altLang="zh-CN"/>
              <a:t>Tensorflow </a:t>
            </a:r>
            <a:r>
              <a:rPr kumimoji="1" lang="zh-CN" altLang="en-US"/>
              <a:t>计算图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86690" y="960691"/>
            <a:ext cx="2603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计算图</a:t>
            </a:r>
          </a:p>
        </p:txBody>
      </p:sp>
      <p:sp>
        <p:nvSpPr>
          <p:cNvPr id="40" name="矩形 39"/>
          <p:cNvSpPr/>
          <p:nvPr/>
        </p:nvSpPr>
        <p:spPr>
          <a:xfrm>
            <a:off x="1430305" y="1562545"/>
            <a:ext cx="103614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主要流程是先建立好整个网络的计算图模型，然后再导入数据进行计算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30305" y="2783064"/>
            <a:ext cx="804949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Placeholder: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占位符，用来读取用户输入与输出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Variable: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模型的变量，也称为参数，在计算过程中逐步优化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Model: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使用的神经网络模型，也可以使用一些简单的计算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Cost Function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： 代价函数，也称损失函数，如何计算模型的误差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Optimizer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： 优化器，使用哪种优化策略来降低损失</a:t>
            </a:r>
          </a:p>
        </p:txBody>
      </p:sp>
      <p:sp>
        <p:nvSpPr>
          <p:cNvPr id="42" name="矩形 41"/>
          <p:cNvSpPr/>
          <p:nvPr/>
        </p:nvSpPr>
        <p:spPr>
          <a:xfrm>
            <a:off x="886690" y="2352177"/>
            <a:ext cx="34848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计算图包含：</a:t>
            </a:r>
          </a:p>
        </p:txBody>
      </p:sp>
    </p:spTree>
    <p:extLst>
      <p:ext uri="{BB962C8B-B14F-4D97-AF65-F5344CB8AC3E}">
        <p14:creationId xmlns:p14="http://schemas.microsoft.com/office/powerpoint/2010/main" val="1907861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0"/>
            <a:ext cx="6283419" cy="639216"/>
          </a:xfrm>
        </p:spPr>
        <p:txBody>
          <a:bodyPr/>
          <a:lstStyle/>
          <a:p>
            <a:r>
              <a:rPr kumimoji="1" lang="en-US" altLang="zh-CN"/>
              <a:t>Tensorflow </a:t>
            </a:r>
            <a:r>
              <a:rPr kumimoji="1" lang="zh-CN" altLang="en-US"/>
              <a:t>计算图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r="2081"/>
          <a:stretch/>
        </p:blipFill>
        <p:spPr>
          <a:xfrm>
            <a:off x="4656095" y="1005117"/>
            <a:ext cx="7160217" cy="50034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2454" y="865632"/>
            <a:ext cx="41136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会话知识如何使用硬件来最有效地处理图形。当会话开始时，它将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设备分配给每个节点。在处理之后，会话用可用格式（例如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Numpy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数组）输出数据。会话可以接受占位符，变量和常量。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862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Placeholder</a:t>
            </a:r>
            <a:r>
              <a:rPr lang="zh-CN" altLang="en-US"/>
              <a:t>占位符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202" y="898698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占位符</a:t>
            </a:r>
          </a:p>
        </p:txBody>
      </p:sp>
      <p:sp>
        <p:nvSpPr>
          <p:cNvPr id="5" name="矩形 4"/>
          <p:cNvSpPr/>
          <p:nvPr/>
        </p:nvSpPr>
        <p:spPr>
          <a:xfrm>
            <a:off x="2019240" y="775587"/>
            <a:ext cx="48531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未分配的值，在会话运行过程中初始化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2" y="1901341"/>
            <a:ext cx="10114798" cy="360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13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531273" y="1541899"/>
            <a:ext cx="3462275" cy="4431116"/>
            <a:chOff x="460911" y="1124329"/>
            <a:chExt cx="2596706" cy="3323337"/>
          </a:xfrm>
        </p:grpSpPr>
        <p:sp>
          <p:nvSpPr>
            <p:cNvPr id="7" name="矩形 6"/>
            <p:cNvSpPr/>
            <p:nvPr/>
          </p:nvSpPr>
          <p:spPr>
            <a:xfrm>
              <a:off x="464263" y="1132607"/>
              <a:ext cx="2558995" cy="327514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8" name="标题 3"/>
            <p:cNvSpPr txBox="1">
              <a:spLocks/>
            </p:cNvSpPr>
            <p:nvPr/>
          </p:nvSpPr>
          <p:spPr>
            <a:xfrm>
              <a:off x="460911" y="1967942"/>
              <a:ext cx="2555714" cy="540261"/>
            </a:xfrm>
            <a:prstGeom prst="rect">
              <a:avLst/>
            </a:prstGeom>
            <a:solidFill>
              <a:schemeClr val="accent5"/>
            </a:solidFill>
          </p:spPr>
          <p:txBody>
            <a:bodyPr vert="horz" wrap="none" lIns="121920" tIns="60960" rIns="121920" bIns="60960" rtlCol="0" anchor="ctr" anchorCtr="1">
              <a:noAutofit/>
            </a:bodyPr>
            <a:lstStyle>
              <a:lvl1pPr algn="ctr" defTabSz="6858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3000" kern="1200">
                  <a:solidFill>
                    <a:schemeClr val="bg2">
                      <a:lumMod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kumimoji="1" lang="zh-CN" altLang="en-US" sz="2933" b="1" spc="400">
                  <a:solidFill>
                    <a:schemeClr val="bg1"/>
                  </a:solidFill>
                </a:rPr>
                <a:t>神经网络</a:t>
              </a:r>
            </a:p>
          </p:txBody>
        </p:sp>
        <p:sp>
          <p:nvSpPr>
            <p:cNvPr id="9" name="文本占位符 4"/>
            <p:cNvSpPr txBox="1">
              <a:spLocks/>
            </p:cNvSpPr>
            <p:nvPr/>
          </p:nvSpPr>
          <p:spPr>
            <a:xfrm>
              <a:off x="501903" y="2611663"/>
              <a:ext cx="2555714" cy="1836003"/>
            </a:xfrm>
            <a:prstGeom prst="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0" indent="0" algn="l" defTabSz="685800" rtl="0" eaLnBrk="1" latinLnBrk="0" hangingPunct="1">
                <a:lnSpc>
                  <a:spcPct val="150000"/>
                </a:lnSpc>
                <a:spcBef>
                  <a:spcPts val="750"/>
                </a:spcBef>
                <a:buFont typeface="Arial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5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35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1.1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神经网络结构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1.2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反向传播</a:t>
              </a:r>
              <a:endParaRPr lang="en-US" altLang="zh-CN" sz="2133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文本占位符 5"/>
            <p:cNvSpPr txBox="1">
              <a:spLocks/>
            </p:cNvSpPr>
            <p:nvPr/>
          </p:nvSpPr>
          <p:spPr>
            <a:xfrm>
              <a:off x="1392702" y="1124329"/>
              <a:ext cx="702116" cy="600248"/>
            </a:xfrm>
            <a:prstGeom prst="rect">
              <a:avLst/>
            </a:prstGeom>
          </p:spPr>
          <p:txBody>
            <a:bodyPr vert="horz" wrap="none" lIns="121920" tIns="60960" rIns="121920" bIns="60960" rtlCol="0" anchor="ctr" anchorCtr="1">
              <a:noAutofit/>
            </a:bodyPr>
            <a:lstStyle>
              <a:lvl1pPr marL="0" indent="0" algn="ctr" defTabSz="685800" rtl="0" eaLnBrk="1" latinLnBrk="0" hangingPunct="1">
                <a:lnSpc>
                  <a:spcPct val="150000"/>
                </a:lnSpc>
                <a:spcBef>
                  <a:spcPts val="750"/>
                </a:spcBef>
                <a:buFont typeface="Arial"/>
                <a:buNone/>
                <a:defRPr sz="2400" b="1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3200"/>
                <a:t>1</a:t>
              </a:r>
              <a:endParaRPr kumimoji="1" lang="zh-CN" altLang="en-US" sz="32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1707760" y="174671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415814" y="1541899"/>
            <a:ext cx="3416463" cy="4377899"/>
            <a:chOff x="460911" y="1124329"/>
            <a:chExt cx="2562347" cy="3283424"/>
          </a:xfrm>
        </p:grpSpPr>
        <p:sp>
          <p:nvSpPr>
            <p:cNvPr id="14" name="矩形 13"/>
            <p:cNvSpPr/>
            <p:nvPr/>
          </p:nvSpPr>
          <p:spPr>
            <a:xfrm>
              <a:off x="464263" y="1132607"/>
              <a:ext cx="2558995" cy="327514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标题 3"/>
            <p:cNvSpPr txBox="1">
              <a:spLocks/>
            </p:cNvSpPr>
            <p:nvPr/>
          </p:nvSpPr>
          <p:spPr>
            <a:xfrm>
              <a:off x="460911" y="1967942"/>
              <a:ext cx="2555714" cy="540261"/>
            </a:xfrm>
            <a:prstGeom prst="rect">
              <a:avLst/>
            </a:prstGeom>
            <a:solidFill>
              <a:schemeClr val="accent5"/>
            </a:solidFill>
          </p:spPr>
          <p:txBody>
            <a:bodyPr vert="horz" wrap="none" lIns="121920" tIns="60960" rIns="121920" bIns="60960" rtlCol="0" anchor="b">
              <a:noAutofit/>
            </a:bodyPr>
            <a:lstStyle>
              <a:lvl1pPr algn="ctr" defTabSz="6858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3000" kern="1200">
                  <a:solidFill>
                    <a:schemeClr val="bg2">
                      <a:lumMod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kumimoji="1" lang="zh-CN" altLang="en-US" sz="2933" b="1">
                  <a:solidFill>
                    <a:schemeClr val="bg1"/>
                  </a:solidFill>
                </a:rPr>
                <a:t>基本运用</a:t>
              </a:r>
            </a:p>
          </p:txBody>
        </p:sp>
        <p:sp>
          <p:nvSpPr>
            <p:cNvPr id="16" name="文本占位符 4"/>
            <p:cNvSpPr txBox="1">
              <a:spLocks/>
            </p:cNvSpPr>
            <p:nvPr/>
          </p:nvSpPr>
          <p:spPr>
            <a:xfrm>
              <a:off x="467544" y="2571750"/>
              <a:ext cx="2555714" cy="1836003"/>
            </a:xfrm>
            <a:prstGeom prst="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0" indent="0" algn="l" defTabSz="685800" rtl="0" eaLnBrk="1" latinLnBrk="0" hangingPunct="1">
                <a:lnSpc>
                  <a:spcPct val="150000"/>
                </a:lnSpc>
                <a:spcBef>
                  <a:spcPts val="750"/>
                </a:spcBef>
                <a:buFont typeface="Arial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5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35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2.1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构建计算图</a:t>
              </a:r>
              <a:endParaRPr lang="en-US" altLang="zh-CN" sz="2133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2.2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运行计算图</a:t>
              </a:r>
              <a:endParaRPr lang="en-US" altLang="zh-CN" sz="2133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2.3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修改变量</a:t>
              </a:r>
              <a:endParaRPr lang="en-US" altLang="zh-CN" sz="2133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文本占位符 5"/>
            <p:cNvSpPr txBox="1">
              <a:spLocks/>
            </p:cNvSpPr>
            <p:nvPr/>
          </p:nvSpPr>
          <p:spPr>
            <a:xfrm>
              <a:off x="1392702" y="1124329"/>
              <a:ext cx="702116" cy="600248"/>
            </a:xfrm>
            <a:prstGeom prst="rect">
              <a:avLst/>
            </a:prstGeom>
          </p:spPr>
          <p:txBody>
            <a:bodyPr vert="horz" wrap="none" lIns="121920" tIns="60960" rIns="121920" bIns="60960" rtlCol="0" anchor="ctr" anchorCtr="1">
              <a:noAutofit/>
            </a:bodyPr>
            <a:lstStyle>
              <a:lvl1pPr marL="0" indent="0" algn="ctr" defTabSz="685800" rtl="0" eaLnBrk="1" latinLnBrk="0" hangingPunct="1">
                <a:lnSpc>
                  <a:spcPct val="150000"/>
                </a:lnSpc>
                <a:spcBef>
                  <a:spcPts val="750"/>
                </a:spcBef>
                <a:buFont typeface="Arial"/>
                <a:buNone/>
                <a:defRPr sz="2400" b="1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3200"/>
                <a:t>2</a:t>
              </a:r>
              <a:endParaRPr kumimoji="1" lang="zh-CN" altLang="en-US" sz="3200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07760" y="174671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304822" y="1566112"/>
            <a:ext cx="3416463" cy="4377899"/>
            <a:chOff x="460911" y="1124329"/>
            <a:chExt cx="2562347" cy="3283424"/>
          </a:xfrm>
        </p:grpSpPr>
        <p:sp>
          <p:nvSpPr>
            <p:cNvPr id="20" name="矩形 19"/>
            <p:cNvSpPr/>
            <p:nvPr/>
          </p:nvSpPr>
          <p:spPr>
            <a:xfrm>
              <a:off x="464263" y="1132607"/>
              <a:ext cx="2558995" cy="327514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1" name="标题 3"/>
            <p:cNvSpPr txBox="1">
              <a:spLocks/>
            </p:cNvSpPr>
            <p:nvPr/>
          </p:nvSpPr>
          <p:spPr>
            <a:xfrm>
              <a:off x="460911" y="1967942"/>
              <a:ext cx="2555714" cy="540261"/>
            </a:xfrm>
            <a:prstGeom prst="rect">
              <a:avLst/>
            </a:prstGeom>
            <a:solidFill>
              <a:schemeClr val="accent5"/>
            </a:solidFill>
          </p:spPr>
          <p:txBody>
            <a:bodyPr vert="horz" wrap="none" lIns="121920" tIns="60960" rIns="121920" bIns="60960" rtlCol="0" anchor="ctr" anchorCtr="1">
              <a:noAutofit/>
            </a:bodyPr>
            <a:lstStyle>
              <a:lvl1pPr algn="ctr" defTabSz="6858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3000" kern="1200">
                  <a:solidFill>
                    <a:schemeClr val="bg2">
                      <a:lumMod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kumimoji="1" lang="zh-CN" altLang="en-US" sz="2933" b="1" spc="400">
                  <a:solidFill>
                    <a:schemeClr val="bg1"/>
                  </a:solidFill>
                </a:rPr>
                <a:t>训练过程</a:t>
              </a:r>
            </a:p>
          </p:txBody>
        </p:sp>
        <p:sp>
          <p:nvSpPr>
            <p:cNvPr id="22" name="文本占位符 4"/>
            <p:cNvSpPr txBox="1">
              <a:spLocks/>
            </p:cNvSpPr>
            <p:nvPr/>
          </p:nvSpPr>
          <p:spPr>
            <a:xfrm>
              <a:off x="467544" y="2571750"/>
              <a:ext cx="2555714" cy="1836003"/>
            </a:xfrm>
            <a:prstGeom prst="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0" indent="0" algn="l" defTabSz="685800" rtl="0" eaLnBrk="1" latinLnBrk="0" hangingPunct="1">
                <a:lnSpc>
                  <a:spcPct val="150000"/>
                </a:lnSpc>
                <a:spcBef>
                  <a:spcPts val="750"/>
                </a:spcBef>
                <a:buFont typeface="Arial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5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35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3.1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输出文本的进化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3.2</a:t>
              </a:r>
              <a:r>
                <a:rPr lang="zh-CN" altLang="en-US" sz="2133">
                  <a:solidFill>
                    <a:schemeClr val="accent5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预测与激活可视化</a:t>
              </a:r>
            </a:p>
            <a:p>
              <a:pPr lvl="1">
                <a:lnSpc>
                  <a:spcPct val="150000"/>
                </a:lnSpc>
              </a:pPr>
              <a:endParaRPr kumimoji="1" lang="zh-CN" altLang="en-US" sz="2133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文本占位符 5"/>
            <p:cNvSpPr txBox="1">
              <a:spLocks/>
            </p:cNvSpPr>
            <p:nvPr/>
          </p:nvSpPr>
          <p:spPr>
            <a:xfrm>
              <a:off x="1392702" y="1124329"/>
              <a:ext cx="702116" cy="600248"/>
            </a:xfrm>
            <a:prstGeom prst="rect">
              <a:avLst/>
            </a:prstGeom>
          </p:spPr>
          <p:txBody>
            <a:bodyPr vert="horz" wrap="none" lIns="121920" tIns="60960" rIns="121920" bIns="60960" rtlCol="0" anchor="ctr" anchorCtr="1">
              <a:noAutofit/>
            </a:bodyPr>
            <a:lstStyle>
              <a:lvl1pPr marL="0" indent="0" algn="ctr" defTabSz="685800" rtl="0" eaLnBrk="1" latinLnBrk="0" hangingPunct="1">
                <a:lnSpc>
                  <a:spcPct val="150000"/>
                </a:lnSpc>
                <a:spcBef>
                  <a:spcPts val="750"/>
                </a:spcBef>
                <a:buFont typeface="Arial"/>
                <a:buNone/>
                <a:defRPr sz="2400" b="1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3200"/>
                <a:t>3</a:t>
              </a:r>
              <a:endParaRPr kumimoji="1" lang="zh-CN" altLang="en-US" sz="32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707760" y="174671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18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39464" y="1507068"/>
            <a:ext cx="12231464" cy="5354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36754" y="857955"/>
            <a:ext cx="626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输入一个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的二维矩阵，输出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0~9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之间的个位数字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t="2084" r="3868"/>
          <a:stretch/>
        </p:blipFill>
        <p:spPr>
          <a:xfrm>
            <a:off x="880532" y="2109474"/>
            <a:ext cx="4080934" cy="414960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8" name="文本框 27"/>
          <p:cNvSpPr txBox="1"/>
          <p:nvPr/>
        </p:nvSpPr>
        <p:spPr>
          <a:xfrm>
            <a:off x="7111219" y="1816009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1219" y="229852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1219" y="278104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11219" y="326356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11219" y="374608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28152" y="4228599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11219" y="471111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11219" y="567615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111219" y="519363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111219" y="615867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endParaRPr kumimoji="1" lang="zh-CN" alt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5881462" y="3976913"/>
            <a:ext cx="713999" cy="4044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0" name="组 49"/>
          <p:cNvGrpSpPr/>
          <p:nvPr/>
        </p:nvGrpSpPr>
        <p:grpSpPr>
          <a:xfrm>
            <a:off x="7031265" y="1795152"/>
            <a:ext cx="1098111" cy="494281"/>
            <a:chOff x="7031265" y="1795152"/>
            <a:chExt cx="1098111" cy="494281"/>
          </a:xfrm>
        </p:grpSpPr>
        <p:sp>
          <p:nvSpPr>
            <p:cNvPr id="51" name="矩形 50"/>
            <p:cNvSpPr/>
            <p:nvPr/>
          </p:nvSpPr>
          <p:spPr>
            <a:xfrm>
              <a:off x="7031265" y="1795152"/>
              <a:ext cx="525714" cy="461661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36933" y="182776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046119" y="3773397"/>
            <a:ext cx="689102" cy="76944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1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00195 0.3513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35139 L -0.00195 0.5590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55902 L 0.00469 0.2108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052100" y="740701"/>
            <a:ext cx="4096512" cy="1248139"/>
          </a:xfrm>
        </p:spPr>
        <p:txBody>
          <a:bodyPr/>
          <a:lstStyle/>
          <a:p>
            <a:r>
              <a:rPr kumimoji="1" lang="en-US" altLang="zh-CN" b="1" spc="400"/>
              <a:t>1</a:t>
            </a:r>
            <a:endParaRPr kumimoji="1" lang="zh-CN" altLang="en-US" b="1" spc="40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4052100" y="1988840"/>
            <a:ext cx="4080000" cy="3460173"/>
          </a:xfrm>
          <a:solidFill>
            <a:srgbClr val="0070C0"/>
          </a:solidFill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kumimoji="1" lang="zh-CN" altLang="en-US" sz="3200" b="1" spc="800"/>
              <a:t>神经网络</a:t>
            </a:r>
            <a:endParaRPr kumimoji="1" lang="en-US" altLang="zh-CN" sz="3200" b="1" spc="800"/>
          </a:p>
          <a:p>
            <a:pPr lvl="2">
              <a:lnSpc>
                <a:spcPct val="150000"/>
              </a:lnSpc>
            </a:pPr>
            <a:r>
              <a:rPr lang="en-US" altLang="zh-CN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</a:t>
            </a:r>
            <a:r>
              <a:rPr lang="zh-CN" altLang="en-US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神经网络结构</a:t>
            </a:r>
            <a:endParaRPr lang="en-US" altLang="zh-CN" sz="2133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lang="zh-CN" altLang="en-US" sz="213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反向传播</a:t>
            </a:r>
            <a:endParaRPr lang="en-US" altLang="zh-CN" sz="2133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b="1" spc="800"/>
          </a:p>
        </p:txBody>
      </p:sp>
    </p:spTree>
    <p:extLst>
      <p:ext uri="{BB962C8B-B14F-4D97-AF65-F5344CB8AC3E}">
        <p14:creationId xmlns:p14="http://schemas.microsoft.com/office/powerpoint/2010/main" val="6779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9464" y="1838922"/>
            <a:ext cx="12231464" cy="50190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n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7201" y="2028046"/>
            <a:ext cx="7078134" cy="46301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0933" y="717153"/>
            <a:ext cx="10566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i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人工神经网络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i="1">
                <a:latin typeface="Microsoft YaHei" charset="-122"/>
                <a:ea typeface="Microsoft YaHei" charset="-122"/>
                <a:cs typeface="Microsoft YaHei" charset="-122"/>
              </a:rPr>
              <a:t>Artificial Neural Network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，即</a:t>
            </a:r>
            <a:r>
              <a:rPr kumimoji="1" lang="en-US" altLang="zh-CN" sz="2000" i="1">
                <a:latin typeface="Microsoft YaHei" charset="-122"/>
                <a:ea typeface="Microsoft YaHei" charset="-122"/>
                <a:cs typeface="Microsoft YaHei" charset="-122"/>
              </a:rPr>
              <a:t>ANN</a:t>
            </a:r>
            <a:r>
              <a:rPr kumimoji="1" lang="zh-CN" altLang="en-US" sz="2000" i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，是对人脑神经元网络的抽象与模拟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5030" y="1278037"/>
            <a:ext cx="7954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模式识别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自然语言处理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机器人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领域表现出良好的智能特性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2722" y="3373627"/>
            <a:ext cx="3511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使用最简单的多层感知器</a:t>
            </a:r>
            <a:r>
              <a:rPr kumimoji="1" lang="en-US" altLang="zh-CN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 </a:t>
            </a:r>
            <a:r>
              <a:rPr lang="en-US" altLang="zh-CN" sz="2000" b="0" i="0">
                <a:solidFill>
                  <a:srgbClr val="FF7E79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Multi-Layer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sz="2000" b="0" i="0">
                <a:solidFill>
                  <a:srgbClr val="00B0F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Perception 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  <a:r>
              <a:rPr kumimoji="1"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神经网络</a:t>
            </a:r>
            <a:r>
              <a:rPr kumimoji="1"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就能非常好的完成手写数字识别</a:t>
            </a:r>
          </a:p>
        </p:txBody>
      </p:sp>
    </p:spTree>
    <p:extLst>
      <p:ext uri="{BB962C8B-B14F-4D97-AF65-F5344CB8AC3E}">
        <p14:creationId xmlns:p14="http://schemas.microsoft.com/office/powerpoint/2010/main" val="19277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352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401984"/>
            <a:ext cx="12231464" cy="54560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89466" y="553530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神经网络模型主要考虑网络连接的拓扑结构，神经元特征和学习规则</a:t>
            </a:r>
          </a:p>
        </p:txBody>
      </p:sp>
      <p:pic>
        <p:nvPicPr>
          <p:cNvPr id="14" name="Picture 4" descr="Convolutional Neural Network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67161" b="7161"/>
          <a:stretch/>
        </p:blipFill>
        <p:spPr bwMode="auto">
          <a:xfrm>
            <a:off x="2575185" y="2146155"/>
            <a:ext cx="9638168" cy="15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389466" y="1496013"/>
            <a:ext cx="700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zh-CN" altLang="en-US" sz="2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卷积神经网络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Convolutional Neural Network,</a:t>
            </a:r>
            <a:r>
              <a:rPr lang="en-US" altLang="zh-CN" sz="2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CNN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4123" y="25807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图像识别</a:t>
            </a:r>
          </a:p>
        </p:txBody>
      </p:sp>
      <p:pic>
        <p:nvPicPr>
          <p:cNvPr id="17" name="Picture 10" descr="http://5b0988e595225.cdn.sohucs.com/images/20170914/e86ab74b8fc74156a72f20b35b5429f9.jpeg"/>
          <p:cNvPicPr>
            <a:picLocks noChangeAspect="1" noChangeArrowheads="1"/>
          </p:cNvPicPr>
          <p:nvPr/>
        </p:nvPicPr>
        <p:blipFill rotWithShape="1">
          <a:blip r:embed="rId3">
            <a:alphaModFix amt="8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53"/>
                    </a14:imgEffect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129" r="2616" b="15939"/>
          <a:stretch/>
        </p:blipFill>
        <p:spPr bwMode="auto">
          <a:xfrm>
            <a:off x="2706433" y="4759480"/>
            <a:ext cx="5010150" cy="197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389466" y="3986226"/>
            <a:ext cx="760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b="1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长短期记忆神经网络</a:t>
            </a:r>
            <a:r>
              <a:rPr lang="zh-CN" altLang="en-US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Long-Short Term Memory,</a:t>
            </a:r>
            <a:r>
              <a:rPr lang="en-US" altLang="zh-CN" b="1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lang="zh-CN" altLang="en-US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4123" y="52528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自然语言处理</a:t>
            </a:r>
          </a:p>
        </p:txBody>
      </p:sp>
    </p:spTree>
    <p:extLst>
      <p:ext uri="{BB962C8B-B14F-4D97-AF65-F5344CB8AC3E}">
        <p14:creationId xmlns:p14="http://schemas.microsoft.com/office/powerpoint/2010/main" val="16718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9464" y="1401984"/>
            <a:ext cx="12231464" cy="54560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神经网络结构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7395" y="759583"/>
            <a:ext cx="4587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神经网络 </a:t>
            </a:r>
            <a:r>
              <a:rPr kumimoji="1" lang="en-US" altLang="zh-CN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Neural Network</a:t>
            </a:r>
            <a:r>
              <a:rPr kumimoji="1" lang="zh-CN" altLang="en-US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 i="1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 b="1" i="1" spc="3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grayscl/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9" y="3118224"/>
            <a:ext cx="2184400" cy="161290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V="1">
            <a:off x="3277229" y="3149764"/>
            <a:ext cx="976163" cy="597484"/>
          </a:xfrm>
          <a:prstGeom prst="straightConnector1">
            <a:avLst/>
          </a:prstGeom>
          <a:ln w="38100"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413479" y="2718877"/>
            <a:ext cx="2539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spc="30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200" spc="30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神经元是什么</a:t>
            </a: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3277229" y="4007600"/>
            <a:ext cx="976163" cy="583639"/>
          </a:xfrm>
          <a:prstGeom prst="straightConnector1">
            <a:avLst/>
          </a:prstGeom>
          <a:ln w="38100"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409522" y="4467942"/>
            <a:ext cx="3501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spc="30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200" spc="30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神经元之间如何连接</a:t>
            </a:r>
          </a:p>
        </p:txBody>
      </p:sp>
    </p:spTree>
    <p:extLst>
      <p:ext uri="{BB962C8B-B14F-4D97-AF65-F5344CB8AC3E}">
        <p14:creationId xmlns:p14="http://schemas.microsoft.com/office/powerpoint/2010/main" val="117958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091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kumimoji="1" sz="2000">
            <a:latin typeface="Microsoft YaHei" charset="-122"/>
            <a:ea typeface="Microsoft YaHei" charset="-122"/>
            <a:cs typeface="Microsoft Ya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9C7D7762-558F-D347-98F5-F40F8691D690}" vid="{CA837EF8-1630-4F4F-AAEF-7255860D81D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AI09142</Template>
  <TotalTime>1800</TotalTime>
  <Words>1409</Words>
  <Application>Microsoft Macintosh PowerPoint</Application>
  <PresentationFormat>宽屏</PresentationFormat>
  <Paragraphs>390</Paragraphs>
  <Slides>35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Cambria Math</vt:lpstr>
      <vt:lpstr>DengXian</vt:lpstr>
      <vt:lpstr>DengXian Light</vt:lpstr>
      <vt:lpstr>Gill Sans</vt:lpstr>
      <vt:lpstr>Helvetica</vt:lpstr>
      <vt:lpstr>Helvetica Light</vt:lpstr>
      <vt:lpstr>Helvetica Neue</vt:lpstr>
      <vt:lpstr>Helvetica Neue Medium</vt:lpstr>
      <vt:lpstr>Microsoft YaHei</vt:lpstr>
      <vt:lpstr>Noto Sans Symbols</vt:lpstr>
      <vt:lpstr>Wingdings</vt:lpstr>
      <vt:lpstr>Arial</vt:lpstr>
      <vt:lpstr>AI09142</vt:lpstr>
      <vt:lpstr>深度神经网络</vt:lpstr>
      <vt:lpstr>PowerPoint 演示文稿</vt:lpstr>
      <vt:lpstr>PowerPoint 演示文稿</vt:lpstr>
      <vt:lpstr>PowerPoint 演示文稿</vt:lpstr>
      <vt:lpstr>PowerPoint 演示文稿</vt:lpstr>
      <vt:lpstr>1</vt:lpstr>
      <vt:lpstr>PowerPoint 演示文稿</vt:lpstr>
      <vt:lpstr>PowerPoint 演示文稿</vt:lpstr>
      <vt:lpstr>神经网络结构</vt:lpstr>
      <vt:lpstr>神经网络结构</vt:lpstr>
      <vt:lpstr>神经网络结构</vt:lpstr>
      <vt:lpstr>神经网络结构</vt:lpstr>
      <vt:lpstr>神经网络结构</vt:lpstr>
      <vt:lpstr>神经网络结构</vt:lpstr>
      <vt:lpstr>神经网络结构</vt:lpstr>
      <vt:lpstr>神经网络结构</vt:lpstr>
      <vt:lpstr>神经网络结构</vt:lpstr>
      <vt:lpstr>神经网络结构</vt:lpstr>
      <vt:lpstr>线性分类</vt:lpstr>
      <vt:lpstr>线性分类</vt:lpstr>
      <vt:lpstr>线性分类</vt:lpstr>
      <vt:lpstr>1</vt:lpstr>
      <vt:lpstr>张量</vt:lpstr>
      <vt:lpstr>张量</vt:lpstr>
      <vt:lpstr>张量</vt:lpstr>
      <vt:lpstr>张量</vt:lpstr>
      <vt:lpstr>张量</vt:lpstr>
      <vt:lpstr>张量</vt:lpstr>
      <vt:lpstr> 运算符</vt:lpstr>
      <vt:lpstr>Tensorflow 计算图</vt:lpstr>
      <vt:lpstr>Tensorflow 计算图</vt:lpstr>
      <vt:lpstr>Tensorflow 计算图</vt:lpstr>
      <vt:lpstr>Tensorflow 计算图</vt:lpstr>
      <vt:lpstr>Placeholder占位符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杨vivian</dc:creator>
  <cp:keywords/>
  <dc:description/>
  <cp:lastModifiedBy>杨vivian</cp:lastModifiedBy>
  <cp:revision>190</cp:revision>
  <dcterms:created xsi:type="dcterms:W3CDTF">2018-10-21T02:23:47Z</dcterms:created>
  <dcterms:modified xsi:type="dcterms:W3CDTF">2018-12-21T00:50:32Z</dcterms:modified>
  <cp:category/>
</cp:coreProperties>
</file>